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handoutMasterIdLst>
    <p:handoutMasterId r:id="rId16"/>
  </p:handoutMasterIdLst>
  <p:sldIdLst>
    <p:sldId id="333" r:id="rId2"/>
    <p:sldId id="319" r:id="rId3"/>
    <p:sldId id="315" r:id="rId4"/>
    <p:sldId id="321" r:id="rId5"/>
    <p:sldId id="329" r:id="rId6"/>
    <p:sldId id="330" r:id="rId7"/>
    <p:sldId id="335" r:id="rId8"/>
    <p:sldId id="331" r:id="rId9"/>
    <p:sldId id="320" r:id="rId10"/>
    <p:sldId id="332" r:id="rId11"/>
    <p:sldId id="325" r:id="rId12"/>
    <p:sldId id="326" r:id="rId13"/>
    <p:sldId id="334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FF"/>
    <a:srgbClr val="0099FF"/>
    <a:srgbClr val="9900CC"/>
    <a:srgbClr val="CC0099"/>
    <a:srgbClr val="FF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2D930-9721-4433-915F-609F85553F36}" type="doc">
      <dgm:prSet loTypeId="urn:microsoft.com/office/officeart/2008/layout/LinedList" loCatId="list" qsTypeId="urn:microsoft.com/office/officeart/2005/8/quickstyle/3d1" qsCatId="3D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3715B623-4586-4843-B108-BCD1AE36B6DD}">
      <dgm:prSet/>
      <dgm:spPr/>
      <dgm:t>
        <a:bodyPr/>
        <a:lstStyle/>
        <a:p>
          <a:pPr rtl="0"/>
          <a:r>
            <a:rPr lang="ru-RU" b="1" i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координация</a:t>
          </a:r>
          <a:r>
            <a: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деятельности образовательных и иных организаций, осуществляющих инклюзивное образование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249FE-45BE-4723-AAA8-A2E655BEC3E3}" type="parTrans" cxnId="{F5C0DE3B-4053-49E9-B625-A8B3535DAFB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2C509C-80B7-42AA-AABD-D7F386AEDEE7}" type="sibTrans" cxnId="{F5C0DE3B-4053-49E9-B625-A8B3535DAFB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07A93-88ED-4EA3-8A1A-D0202A9E7FE0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сетевого взаимодействия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образовательных и иных организаций, осуществляющих инклюзивное образование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03BF5-04A6-44A2-8E4C-5BA4FA75AF0C}" type="parTrans" cxnId="{19946EB9-B439-4439-8B15-4D26DDF5BA9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BC5C1-1806-4068-93DF-90F1F1E42D43}" type="sibTrans" cxnId="{19946EB9-B439-4439-8B15-4D26DDF5BA9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18DFDF-D31D-47EC-A74A-E00E0A332EE3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оказание поддержки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 вопросах комплексной медико­-социальной и психолого-педагогической помощи детям с ОВЗ различной направленности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4ADAE2-C7E5-4A0B-9496-3747D13AC8E3}" type="parTrans" cxnId="{66F4B7A3-F211-40BA-BD68-7AFF381D146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2468B-E705-4115-A7BB-9AED0E7FDA79}" type="sibTrans" cxnId="{66F4B7A3-F211-40BA-BD68-7AFF381D146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94A86A-B8F3-43F8-BCE5-9746F8DA9801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накопление, систематизация, обобщение и распространение опыта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реализации инклюзивного образования при подготовке педагогических кадров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2A2671-2E10-45C8-A6A1-8636ECA023A6}" type="parTrans" cxnId="{B88DC49E-87FD-417F-8976-5FF10745502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8F8B1D-42BD-4B08-B6AC-C77FE571DF1D}" type="sibTrans" cxnId="{B88DC49E-87FD-417F-8976-5FF10745502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035A5-9617-4F43-9ECF-8A1A2103B940}" type="pres">
      <dgm:prSet presAssocID="{3432D930-9721-4433-915F-609F85553F3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0F9160-6762-42E5-94A5-A4037A5E33E1}" type="pres">
      <dgm:prSet presAssocID="{3715B623-4586-4843-B108-BCD1AE36B6DD}" presName="thickLine" presStyleLbl="alignNode1" presStyleIdx="0" presStyleCnt="4"/>
      <dgm:spPr/>
    </dgm:pt>
    <dgm:pt modelId="{6210950C-F4E7-4F22-B7DD-F7D23F0FBD57}" type="pres">
      <dgm:prSet presAssocID="{3715B623-4586-4843-B108-BCD1AE36B6DD}" presName="horz1" presStyleCnt="0"/>
      <dgm:spPr/>
    </dgm:pt>
    <dgm:pt modelId="{C629CD68-C99C-4BAC-BBC2-83501015F54A}" type="pres">
      <dgm:prSet presAssocID="{3715B623-4586-4843-B108-BCD1AE36B6DD}" presName="tx1" presStyleLbl="revTx" presStyleIdx="0" presStyleCnt="4"/>
      <dgm:spPr/>
      <dgm:t>
        <a:bodyPr/>
        <a:lstStyle/>
        <a:p>
          <a:endParaRPr lang="ru-RU"/>
        </a:p>
      </dgm:t>
    </dgm:pt>
    <dgm:pt modelId="{121C3568-AD40-44C4-9982-CCF8F714106E}" type="pres">
      <dgm:prSet presAssocID="{3715B623-4586-4843-B108-BCD1AE36B6DD}" presName="vert1" presStyleCnt="0"/>
      <dgm:spPr/>
    </dgm:pt>
    <dgm:pt modelId="{34C216D9-5B3D-4B53-BD1E-18B90B6594CC}" type="pres">
      <dgm:prSet presAssocID="{F4407A93-88ED-4EA3-8A1A-D0202A9E7FE0}" presName="thickLine" presStyleLbl="alignNode1" presStyleIdx="1" presStyleCnt="4"/>
      <dgm:spPr/>
    </dgm:pt>
    <dgm:pt modelId="{1F303ADC-22E4-4D2B-8F47-178E7DC8CEC6}" type="pres">
      <dgm:prSet presAssocID="{F4407A93-88ED-4EA3-8A1A-D0202A9E7FE0}" presName="horz1" presStyleCnt="0"/>
      <dgm:spPr/>
    </dgm:pt>
    <dgm:pt modelId="{86ABC7AD-8D08-4BC5-8F59-746BF44C8441}" type="pres">
      <dgm:prSet presAssocID="{F4407A93-88ED-4EA3-8A1A-D0202A9E7FE0}" presName="tx1" presStyleLbl="revTx" presStyleIdx="1" presStyleCnt="4"/>
      <dgm:spPr/>
      <dgm:t>
        <a:bodyPr/>
        <a:lstStyle/>
        <a:p>
          <a:endParaRPr lang="ru-RU"/>
        </a:p>
      </dgm:t>
    </dgm:pt>
    <dgm:pt modelId="{A8B04CD3-8CC6-4F17-B43D-91C41ECDE145}" type="pres">
      <dgm:prSet presAssocID="{F4407A93-88ED-4EA3-8A1A-D0202A9E7FE0}" presName="vert1" presStyleCnt="0"/>
      <dgm:spPr/>
    </dgm:pt>
    <dgm:pt modelId="{F1DBF71A-0EC6-43F6-8009-8ED90C51AFE1}" type="pres">
      <dgm:prSet presAssocID="{3B18DFDF-D31D-47EC-A74A-E00E0A332EE3}" presName="thickLine" presStyleLbl="alignNode1" presStyleIdx="2" presStyleCnt="4"/>
      <dgm:spPr/>
    </dgm:pt>
    <dgm:pt modelId="{65F3254F-0B38-4BD2-BF79-0FF181C3D216}" type="pres">
      <dgm:prSet presAssocID="{3B18DFDF-D31D-47EC-A74A-E00E0A332EE3}" presName="horz1" presStyleCnt="0"/>
      <dgm:spPr/>
    </dgm:pt>
    <dgm:pt modelId="{C89F462F-EDBB-4D51-9AA6-56C1A672CA37}" type="pres">
      <dgm:prSet presAssocID="{3B18DFDF-D31D-47EC-A74A-E00E0A332EE3}" presName="tx1" presStyleLbl="revTx" presStyleIdx="2" presStyleCnt="4"/>
      <dgm:spPr/>
      <dgm:t>
        <a:bodyPr/>
        <a:lstStyle/>
        <a:p>
          <a:endParaRPr lang="ru-RU"/>
        </a:p>
      </dgm:t>
    </dgm:pt>
    <dgm:pt modelId="{893BB3B3-38A3-41E6-A3E9-689BF3BDC706}" type="pres">
      <dgm:prSet presAssocID="{3B18DFDF-D31D-47EC-A74A-E00E0A332EE3}" presName="vert1" presStyleCnt="0"/>
      <dgm:spPr/>
    </dgm:pt>
    <dgm:pt modelId="{2434415E-8C6E-4F7A-AE30-A449C1AFC7B6}" type="pres">
      <dgm:prSet presAssocID="{F994A86A-B8F3-43F8-BCE5-9746F8DA9801}" presName="thickLine" presStyleLbl="alignNode1" presStyleIdx="3" presStyleCnt="4"/>
      <dgm:spPr/>
    </dgm:pt>
    <dgm:pt modelId="{C03C0A10-64EE-454D-8190-228D7A49449D}" type="pres">
      <dgm:prSet presAssocID="{F994A86A-B8F3-43F8-BCE5-9746F8DA9801}" presName="horz1" presStyleCnt="0"/>
      <dgm:spPr/>
    </dgm:pt>
    <dgm:pt modelId="{86DC6DBD-62E8-4779-A5B7-70643BF63D02}" type="pres">
      <dgm:prSet presAssocID="{F994A86A-B8F3-43F8-BCE5-9746F8DA9801}" presName="tx1" presStyleLbl="revTx" presStyleIdx="3" presStyleCnt="4"/>
      <dgm:spPr/>
      <dgm:t>
        <a:bodyPr/>
        <a:lstStyle/>
        <a:p>
          <a:endParaRPr lang="ru-RU"/>
        </a:p>
      </dgm:t>
    </dgm:pt>
    <dgm:pt modelId="{71FBDDBE-DC77-4A05-950D-6EF009628663}" type="pres">
      <dgm:prSet presAssocID="{F994A86A-B8F3-43F8-BCE5-9746F8DA9801}" presName="vert1" presStyleCnt="0"/>
      <dgm:spPr/>
    </dgm:pt>
  </dgm:ptLst>
  <dgm:cxnLst>
    <dgm:cxn modelId="{66F4B7A3-F211-40BA-BD68-7AFF381D1465}" srcId="{3432D930-9721-4433-915F-609F85553F36}" destId="{3B18DFDF-D31D-47EC-A74A-E00E0A332EE3}" srcOrd="2" destOrd="0" parTransId="{174ADAE2-C7E5-4A0B-9496-3747D13AC8E3}" sibTransId="{9942468B-E705-4115-A7BB-9AED0E7FDA79}"/>
    <dgm:cxn modelId="{19946EB9-B439-4439-8B15-4D26DDF5BA96}" srcId="{3432D930-9721-4433-915F-609F85553F36}" destId="{F4407A93-88ED-4EA3-8A1A-D0202A9E7FE0}" srcOrd="1" destOrd="0" parTransId="{29103BF5-04A6-44A2-8E4C-5BA4FA75AF0C}" sibTransId="{156BC5C1-1806-4068-93DF-90F1F1E42D43}"/>
    <dgm:cxn modelId="{C65354E5-6B06-46E0-B618-64152B8E6109}" type="presOf" srcId="{3715B623-4586-4843-B108-BCD1AE36B6DD}" destId="{C629CD68-C99C-4BAC-BBC2-83501015F54A}" srcOrd="0" destOrd="0" presId="urn:microsoft.com/office/officeart/2008/layout/LinedList"/>
    <dgm:cxn modelId="{F5C0DE3B-4053-49E9-B625-A8B3535DAFBB}" srcId="{3432D930-9721-4433-915F-609F85553F36}" destId="{3715B623-4586-4843-B108-BCD1AE36B6DD}" srcOrd="0" destOrd="0" parTransId="{9B7249FE-45BE-4723-AAA8-A2E655BEC3E3}" sibTransId="{1A2C509C-80B7-42AA-AABD-D7F386AEDEE7}"/>
    <dgm:cxn modelId="{B97453FA-EDCE-493D-B036-F3F29691BDCB}" type="presOf" srcId="{3B18DFDF-D31D-47EC-A74A-E00E0A332EE3}" destId="{C89F462F-EDBB-4D51-9AA6-56C1A672CA37}" srcOrd="0" destOrd="0" presId="urn:microsoft.com/office/officeart/2008/layout/LinedList"/>
    <dgm:cxn modelId="{68BC7AFC-D15F-4038-AD96-AC11D26D7568}" type="presOf" srcId="{3432D930-9721-4433-915F-609F85553F36}" destId="{A0E035A5-9617-4F43-9ECF-8A1A2103B940}" srcOrd="0" destOrd="0" presId="urn:microsoft.com/office/officeart/2008/layout/LinedList"/>
    <dgm:cxn modelId="{310B8343-19A5-44EA-80EF-58F186EF2626}" type="presOf" srcId="{F4407A93-88ED-4EA3-8A1A-D0202A9E7FE0}" destId="{86ABC7AD-8D08-4BC5-8F59-746BF44C8441}" srcOrd="0" destOrd="0" presId="urn:microsoft.com/office/officeart/2008/layout/LinedList"/>
    <dgm:cxn modelId="{B88DC49E-87FD-417F-8976-5FF107455022}" srcId="{3432D930-9721-4433-915F-609F85553F36}" destId="{F994A86A-B8F3-43F8-BCE5-9746F8DA9801}" srcOrd="3" destOrd="0" parTransId="{F12A2671-2E10-45C8-A6A1-8636ECA023A6}" sibTransId="{D88F8B1D-42BD-4B08-B6AC-C77FE571DF1D}"/>
    <dgm:cxn modelId="{712F83BC-8097-4E68-ACDC-968D1213D7FC}" type="presOf" srcId="{F994A86A-B8F3-43F8-BCE5-9746F8DA9801}" destId="{86DC6DBD-62E8-4779-A5B7-70643BF63D02}" srcOrd="0" destOrd="0" presId="urn:microsoft.com/office/officeart/2008/layout/LinedList"/>
    <dgm:cxn modelId="{A9651B4D-7A4B-4C4D-B96F-720C44574243}" type="presParOf" srcId="{A0E035A5-9617-4F43-9ECF-8A1A2103B940}" destId="{920F9160-6762-42E5-94A5-A4037A5E33E1}" srcOrd="0" destOrd="0" presId="urn:microsoft.com/office/officeart/2008/layout/LinedList"/>
    <dgm:cxn modelId="{F3A79DB1-67A3-421B-957A-CA495FA69190}" type="presParOf" srcId="{A0E035A5-9617-4F43-9ECF-8A1A2103B940}" destId="{6210950C-F4E7-4F22-B7DD-F7D23F0FBD57}" srcOrd="1" destOrd="0" presId="urn:microsoft.com/office/officeart/2008/layout/LinedList"/>
    <dgm:cxn modelId="{F900D445-7DE1-4467-A90E-C814C620395F}" type="presParOf" srcId="{6210950C-F4E7-4F22-B7DD-F7D23F0FBD57}" destId="{C629CD68-C99C-4BAC-BBC2-83501015F54A}" srcOrd="0" destOrd="0" presId="urn:microsoft.com/office/officeart/2008/layout/LinedList"/>
    <dgm:cxn modelId="{88E7E3EE-166B-4C2E-926E-2812CF8D28EA}" type="presParOf" srcId="{6210950C-F4E7-4F22-B7DD-F7D23F0FBD57}" destId="{121C3568-AD40-44C4-9982-CCF8F714106E}" srcOrd="1" destOrd="0" presId="urn:microsoft.com/office/officeart/2008/layout/LinedList"/>
    <dgm:cxn modelId="{4E84E68D-7D15-48AA-9413-9D4146D9EBDB}" type="presParOf" srcId="{A0E035A5-9617-4F43-9ECF-8A1A2103B940}" destId="{34C216D9-5B3D-4B53-BD1E-18B90B6594CC}" srcOrd="2" destOrd="0" presId="urn:microsoft.com/office/officeart/2008/layout/LinedList"/>
    <dgm:cxn modelId="{7899B2C6-E5A9-41A0-A6B8-A8D883ABD0E0}" type="presParOf" srcId="{A0E035A5-9617-4F43-9ECF-8A1A2103B940}" destId="{1F303ADC-22E4-4D2B-8F47-178E7DC8CEC6}" srcOrd="3" destOrd="0" presId="urn:microsoft.com/office/officeart/2008/layout/LinedList"/>
    <dgm:cxn modelId="{C8E03602-9D16-4D4A-8996-AC9C3E99B5BC}" type="presParOf" srcId="{1F303ADC-22E4-4D2B-8F47-178E7DC8CEC6}" destId="{86ABC7AD-8D08-4BC5-8F59-746BF44C8441}" srcOrd="0" destOrd="0" presId="urn:microsoft.com/office/officeart/2008/layout/LinedList"/>
    <dgm:cxn modelId="{75F92BA2-82E7-4ADE-A163-5DB0A1B3C651}" type="presParOf" srcId="{1F303ADC-22E4-4D2B-8F47-178E7DC8CEC6}" destId="{A8B04CD3-8CC6-4F17-B43D-91C41ECDE145}" srcOrd="1" destOrd="0" presId="urn:microsoft.com/office/officeart/2008/layout/LinedList"/>
    <dgm:cxn modelId="{18F130A2-B910-4ABB-8522-86B7C2A2E066}" type="presParOf" srcId="{A0E035A5-9617-4F43-9ECF-8A1A2103B940}" destId="{F1DBF71A-0EC6-43F6-8009-8ED90C51AFE1}" srcOrd="4" destOrd="0" presId="urn:microsoft.com/office/officeart/2008/layout/LinedList"/>
    <dgm:cxn modelId="{8E0A73EA-E7AD-4E12-AFD3-0FE96A158E12}" type="presParOf" srcId="{A0E035A5-9617-4F43-9ECF-8A1A2103B940}" destId="{65F3254F-0B38-4BD2-BF79-0FF181C3D216}" srcOrd="5" destOrd="0" presId="urn:microsoft.com/office/officeart/2008/layout/LinedList"/>
    <dgm:cxn modelId="{3EEB3EAC-129C-4D7F-A292-922A06E72A0C}" type="presParOf" srcId="{65F3254F-0B38-4BD2-BF79-0FF181C3D216}" destId="{C89F462F-EDBB-4D51-9AA6-56C1A672CA37}" srcOrd="0" destOrd="0" presId="urn:microsoft.com/office/officeart/2008/layout/LinedList"/>
    <dgm:cxn modelId="{FE7E1E0E-34D2-493B-81CE-613949BC2BC5}" type="presParOf" srcId="{65F3254F-0B38-4BD2-BF79-0FF181C3D216}" destId="{893BB3B3-38A3-41E6-A3E9-689BF3BDC706}" srcOrd="1" destOrd="0" presId="urn:microsoft.com/office/officeart/2008/layout/LinedList"/>
    <dgm:cxn modelId="{896D8888-0507-4430-B09C-EEDA93F59244}" type="presParOf" srcId="{A0E035A5-9617-4F43-9ECF-8A1A2103B940}" destId="{2434415E-8C6E-4F7A-AE30-A449C1AFC7B6}" srcOrd="6" destOrd="0" presId="urn:microsoft.com/office/officeart/2008/layout/LinedList"/>
    <dgm:cxn modelId="{5FA7074A-E5D0-4C27-9799-713735239E96}" type="presParOf" srcId="{A0E035A5-9617-4F43-9ECF-8A1A2103B940}" destId="{C03C0A10-64EE-454D-8190-228D7A49449D}" srcOrd="7" destOrd="0" presId="urn:microsoft.com/office/officeart/2008/layout/LinedList"/>
    <dgm:cxn modelId="{9B9BC230-C006-419A-AEDA-C88BD3610573}" type="presParOf" srcId="{C03C0A10-64EE-454D-8190-228D7A49449D}" destId="{86DC6DBD-62E8-4779-A5B7-70643BF63D02}" srcOrd="0" destOrd="0" presId="urn:microsoft.com/office/officeart/2008/layout/LinedList"/>
    <dgm:cxn modelId="{238968C8-2057-427C-8AFE-C41D4D1E0445}" type="presParOf" srcId="{C03C0A10-64EE-454D-8190-228D7A49449D}" destId="{71FBDDBE-DC77-4A05-950D-6EF0096286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E50B9-F78F-4564-B6B0-1B85A56B7A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F5646B-19EF-41AB-B08E-43A1C38D9913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входная, промежуточная и итоговая диагностика особенностей развития детей</a:t>
          </a:r>
          <a:endParaRPr lang="ru-RU" b="1" dirty="0">
            <a:solidFill>
              <a:srgbClr val="7030A0"/>
            </a:solidFill>
          </a:endParaRPr>
        </a:p>
      </dgm:t>
    </dgm:pt>
    <dgm:pt modelId="{C677EEB5-4CA3-4CA2-877B-693D35342EA7}" type="parTrans" cxnId="{2C6E8BE1-E613-4FAF-B2FE-245261B43567}">
      <dgm:prSet/>
      <dgm:spPr/>
      <dgm:t>
        <a:bodyPr/>
        <a:lstStyle/>
        <a:p>
          <a:endParaRPr lang="ru-RU"/>
        </a:p>
      </dgm:t>
    </dgm:pt>
    <dgm:pt modelId="{AB5939B8-AC80-44BD-A880-F856D5E10EA8}" type="sibTrans" cxnId="{2C6E8BE1-E613-4FAF-B2FE-245261B43567}">
      <dgm:prSet/>
      <dgm:spPr/>
      <dgm:t>
        <a:bodyPr/>
        <a:lstStyle/>
        <a:p>
          <a:endParaRPr lang="ru-RU"/>
        </a:p>
      </dgm:t>
    </dgm:pt>
    <dgm:pt modelId="{22C13455-4C4A-40FD-A3EC-E081CA46CCBA}">
      <dgm:prSet phldrT="[Текст]"/>
      <dgm:spPr>
        <a:solidFill>
          <a:srgbClr val="CCFFFF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индивидуальная и групповая коррекционно-развивающая работа по программам, составленным специалистами с учетом рекомендаций ПМПК</a:t>
          </a:r>
          <a:endParaRPr lang="ru-RU" b="1" dirty="0">
            <a:solidFill>
              <a:srgbClr val="7030A0"/>
            </a:solidFill>
          </a:endParaRPr>
        </a:p>
      </dgm:t>
    </dgm:pt>
    <dgm:pt modelId="{59FF586B-2F8E-4B2B-A61F-F649F29D855A}" type="parTrans" cxnId="{AF9A8CD8-76DD-41A8-944C-C41CC03C11B0}">
      <dgm:prSet/>
      <dgm:spPr/>
      <dgm:t>
        <a:bodyPr/>
        <a:lstStyle/>
        <a:p>
          <a:endParaRPr lang="ru-RU"/>
        </a:p>
      </dgm:t>
    </dgm:pt>
    <dgm:pt modelId="{A201AD7E-3863-4111-BB7E-32F868ACF85E}" type="sibTrans" cxnId="{AF9A8CD8-76DD-41A8-944C-C41CC03C11B0}">
      <dgm:prSet/>
      <dgm:spPr/>
      <dgm:t>
        <a:bodyPr/>
        <a:lstStyle/>
        <a:p>
          <a:endParaRPr lang="ru-RU"/>
        </a:p>
      </dgm:t>
    </dgm:pt>
    <dgm:pt modelId="{AFAD3773-A002-41ED-AEE4-587851999744}">
      <dgm:prSet phldrT="[Текст]"/>
      <dgm:spPr>
        <a:solidFill>
          <a:srgbClr val="CCCCFF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консультативно-просветительская работа с родителями и педагогами</a:t>
          </a:r>
          <a:endParaRPr lang="ru-RU" b="1" dirty="0">
            <a:solidFill>
              <a:srgbClr val="7030A0"/>
            </a:solidFill>
          </a:endParaRPr>
        </a:p>
      </dgm:t>
    </dgm:pt>
    <dgm:pt modelId="{58BADDCD-5F55-4635-9B2B-8725B494652A}" type="parTrans" cxnId="{D29B7058-B8B0-48A7-94B8-F5BC18AC0E99}">
      <dgm:prSet/>
      <dgm:spPr/>
      <dgm:t>
        <a:bodyPr/>
        <a:lstStyle/>
        <a:p>
          <a:endParaRPr lang="ru-RU"/>
        </a:p>
      </dgm:t>
    </dgm:pt>
    <dgm:pt modelId="{13E52512-C077-450B-AAA3-35053391EB96}" type="sibTrans" cxnId="{D29B7058-B8B0-48A7-94B8-F5BC18AC0E99}">
      <dgm:prSet/>
      <dgm:spPr/>
      <dgm:t>
        <a:bodyPr/>
        <a:lstStyle/>
        <a:p>
          <a:endParaRPr lang="ru-RU"/>
        </a:p>
      </dgm:t>
    </dgm:pt>
    <dgm:pt modelId="{88D53277-AA2C-4731-B874-6D890B6105C5}" type="pres">
      <dgm:prSet presAssocID="{DEAE50B9-F78F-4564-B6B0-1B85A56B7A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1042B1B-0D81-4096-8ED8-7D1A5D3B46E4}" type="pres">
      <dgm:prSet presAssocID="{DEAE50B9-F78F-4564-B6B0-1B85A56B7AA6}" presName="Name1" presStyleCnt="0"/>
      <dgm:spPr/>
    </dgm:pt>
    <dgm:pt modelId="{2E8E3224-05C6-485C-BA24-5B4660F38F2A}" type="pres">
      <dgm:prSet presAssocID="{DEAE50B9-F78F-4564-B6B0-1B85A56B7AA6}" presName="cycle" presStyleCnt="0"/>
      <dgm:spPr/>
    </dgm:pt>
    <dgm:pt modelId="{DF77C04F-A24C-47E9-92BC-BCDF60DE53A1}" type="pres">
      <dgm:prSet presAssocID="{DEAE50B9-F78F-4564-B6B0-1B85A56B7AA6}" presName="srcNode" presStyleLbl="node1" presStyleIdx="0" presStyleCnt="3"/>
      <dgm:spPr/>
    </dgm:pt>
    <dgm:pt modelId="{7CA343A4-39B6-4B2D-BFA6-467D404AD603}" type="pres">
      <dgm:prSet presAssocID="{DEAE50B9-F78F-4564-B6B0-1B85A56B7AA6}" presName="conn" presStyleLbl="parChTrans1D2" presStyleIdx="0" presStyleCnt="1"/>
      <dgm:spPr/>
      <dgm:t>
        <a:bodyPr/>
        <a:lstStyle/>
        <a:p>
          <a:endParaRPr lang="ru-RU"/>
        </a:p>
      </dgm:t>
    </dgm:pt>
    <dgm:pt modelId="{A82238E7-9777-4BB4-99DA-F274BC3EE2FA}" type="pres">
      <dgm:prSet presAssocID="{DEAE50B9-F78F-4564-B6B0-1B85A56B7AA6}" presName="extraNode" presStyleLbl="node1" presStyleIdx="0" presStyleCnt="3"/>
      <dgm:spPr/>
    </dgm:pt>
    <dgm:pt modelId="{6D19AF57-FE9A-4EC9-8D4A-B352CE40C39E}" type="pres">
      <dgm:prSet presAssocID="{DEAE50B9-F78F-4564-B6B0-1B85A56B7AA6}" presName="dstNode" presStyleLbl="node1" presStyleIdx="0" presStyleCnt="3"/>
      <dgm:spPr/>
    </dgm:pt>
    <dgm:pt modelId="{55516BA3-422B-4F0F-869C-C88F3C03227B}" type="pres">
      <dgm:prSet presAssocID="{F8F5646B-19EF-41AB-B08E-43A1C38D991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A52F9-2613-4915-87B9-30F353118B14}" type="pres">
      <dgm:prSet presAssocID="{F8F5646B-19EF-41AB-B08E-43A1C38D9913}" presName="accent_1" presStyleCnt="0"/>
      <dgm:spPr/>
    </dgm:pt>
    <dgm:pt modelId="{00F82370-08A0-49B4-AD13-9FDBD900CCEB}" type="pres">
      <dgm:prSet presAssocID="{F8F5646B-19EF-41AB-B08E-43A1C38D9913}" presName="accentRepeatNode" presStyleLbl="solidFgAcc1" presStyleIdx="0" presStyleCnt="3"/>
      <dgm:spPr/>
    </dgm:pt>
    <dgm:pt modelId="{FA275E0E-1944-410E-B5C0-5F3AAE68E0B0}" type="pres">
      <dgm:prSet presAssocID="{22C13455-4C4A-40FD-A3EC-E081CA46CCBA}" presName="text_2" presStyleLbl="node1" presStyleIdx="1" presStyleCnt="3" custScaleY="159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6E549-F9D8-4128-BA59-1383AE028B89}" type="pres">
      <dgm:prSet presAssocID="{22C13455-4C4A-40FD-A3EC-E081CA46CCBA}" presName="accent_2" presStyleCnt="0"/>
      <dgm:spPr/>
    </dgm:pt>
    <dgm:pt modelId="{31BEFC79-0A50-470D-9EFA-DBDA26F38976}" type="pres">
      <dgm:prSet presAssocID="{22C13455-4C4A-40FD-A3EC-E081CA46CCBA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42BCAE07-76F0-45E6-B35C-D14355EDBB9F}" type="pres">
      <dgm:prSet presAssocID="{AFAD3773-A002-41ED-AEE4-58785199974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C297F-31E1-4C3C-A60D-2676119DE01B}" type="pres">
      <dgm:prSet presAssocID="{AFAD3773-A002-41ED-AEE4-587851999744}" presName="accent_3" presStyleCnt="0"/>
      <dgm:spPr/>
    </dgm:pt>
    <dgm:pt modelId="{D932489B-6D3C-4DC2-8E21-2D77856D122B}" type="pres">
      <dgm:prSet presAssocID="{AFAD3773-A002-41ED-AEE4-587851999744}" presName="accentRepeatNode" presStyleLbl="solidFgAcc1" presStyleIdx="2" presStyleCnt="3"/>
      <dgm:spPr/>
    </dgm:pt>
  </dgm:ptLst>
  <dgm:cxnLst>
    <dgm:cxn modelId="{BA618780-86FF-4884-8DDE-42F6B8B48DCA}" type="presOf" srcId="{22C13455-4C4A-40FD-A3EC-E081CA46CCBA}" destId="{FA275E0E-1944-410E-B5C0-5F3AAE68E0B0}" srcOrd="0" destOrd="0" presId="urn:microsoft.com/office/officeart/2008/layout/VerticalCurvedList"/>
    <dgm:cxn modelId="{D29B7058-B8B0-48A7-94B8-F5BC18AC0E99}" srcId="{DEAE50B9-F78F-4564-B6B0-1B85A56B7AA6}" destId="{AFAD3773-A002-41ED-AEE4-587851999744}" srcOrd="2" destOrd="0" parTransId="{58BADDCD-5F55-4635-9B2B-8725B494652A}" sibTransId="{13E52512-C077-450B-AAA3-35053391EB96}"/>
    <dgm:cxn modelId="{AF9A8CD8-76DD-41A8-944C-C41CC03C11B0}" srcId="{DEAE50B9-F78F-4564-B6B0-1B85A56B7AA6}" destId="{22C13455-4C4A-40FD-A3EC-E081CA46CCBA}" srcOrd="1" destOrd="0" parTransId="{59FF586B-2F8E-4B2B-A61F-F649F29D855A}" sibTransId="{A201AD7E-3863-4111-BB7E-32F868ACF85E}"/>
    <dgm:cxn modelId="{F40D421D-F613-4EB0-BA96-83D6F72079D5}" type="presOf" srcId="{DEAE50B9-F78F-4564-B6B0-1B85A56B7AA6}" destId="{88D53277-AA2C-4731-B874-6D890B6105C5}" srcOrd="0" destOrd="0" presId="urn:microsoft.com/office/officeart/2008/layout/VerticalCurvedList"/>
    <dgm:cxn modelId="{EE19A864-E347-4942-A001-CE7EA7450CFF}" type="presOf" srcId="{F8F5646B-19EF-41AB-B08E-43A1C38D9913}" destId="{55516BA3-422B-4F0F-869C-C88F3C03227B}" srcOrd="0" destOrd="0" presId="urn:microsoft.com/office/officeart/2008/layout/VerticalCurvedList"/>
    <dgm:cxn modelId="{3E214104-0331-4E07-9CEF-63B4348B1CD2}" type="presOf" srcId="{AFAD3773-A002-41ED-AEE4-587851999744}" destId="{42BCAE07-76F0-45E6-B35C-D14355EDBB9F}" srcOrd="0" destOrd="0" presId="urn:microsoft.com/office/officeart/2008/layout/VerticalCurvedList"/>
    <dgm:cxn modelId="{2C6E8BE1-E613-4FAF-B2FE-245261B43567}" srcId="{DEAE50B9-F78F-4564-B6B0-1B85A56B7AA6}" destId="{F8F5646B-19EF-41AB-B08E-43A1C38D9913}" srcOrd="0" destOrd="0" parTransId="{C677EEB5-4CA3-4CA2-877B-693D35342EA7}" sibTransId="{AB5939B8-AC80-44BD-A880-F856D5E10EA8}"/>
    <dgm:cxn modelId="{9F1CE46E-94FD-4608-9B41-5030877EE658}" type="presOf" srcId="{AB5939B8-AC80-44BD-A880-F856D5E10EA8}" destId="{7CA343A4-39B6-4B2D-BFA6-467D404AD603}" srcOrd="0" destOrd="0" presId="urn:microsoft.com/office/officeart/2008/layout/VerticalCurvedList"/>
    <dgm:cxn modelId="{18B78BF4-AF80-4DE7-8E10-C095F95FF2C3}" type="presParOf" srcId="{88D53277-AA2C-4731-B874-6D890B6105C5}" destId="{B1042B1B-0D81-4096-8ED8-7D1A5D3B46E4}" srcOrd="0" destOrd="0" presId="urn:microsoft.com/office/officeart/2008/layout/VerticalCurvedList"/>
    <dgm:cxn modelId="{80F67510-BBBF-43CE-81A8-F84AFBE080B3}" type="presParOf" srcId="{B1042B1B-0D81-4096-8ED8-7D1A5D3B46E4}" destId="{2E8E3224-05C6-485C-BA24-5B4660F38F2A}" srcOrd="0" destOrd="0" presId="urn:microsoft.com/office/officeart/2008/layout/VerticalCurvedList"/>
    <dgm:cxn modelId="{8BD9DF38-7767-41AF-9340-0920466775C8}" type="presParOf" srcId="{2E8E3224-05C6-485C-BA24-5B4660F38F2A}" destId="{DF77C04F-A24C-47E9-92BC-BCDF60DE53A1}" srcOrd="0" destOrd="0" presId="urn:microsoft.com/office/officeart/2008/layout/VerticalCurvedList"/>
    <dgm:cxn modelId="{C3504E03-0176-484B-853E-95A2629592BD}" type="presParOf" srcId="{2E8E3224-05C6-485C-BA24-5B4660F38F2A}" destId="{7CA343A4-39B6-4B2D-BFA6-467D404AD603}" srcOrd="1" destOrd="0" presId="urn:microsoft.com/office/officeart/2008/layout/VerticalCurvedList"/>
    <dgm:cxn modelId="{11E48A1A-BDCD-413E-8E19-0307903FE398}" type="presParOf" srcId="{2E8E3224-05C6-485C-BA24-5B4660F38F2A}" destId="{A82238E7-9777-4BB4-99DA-F274BC3EE2FA}" srcOrd="2" destOrd="0" presId="urn:microsoft.com/office/officeart/2008/layout/VerticalCurvedList"/>
    <dgm:cxn modelId="{4D769812-2203-406C-984D-146FD8968D63}" type="presParOf" srcId="{2E8E3224-05C6-485C-BA24-5B4660F38F2A}" destId="{6D19AF57-FE9A-4EC9-8D4A-B352CE40C39E}" srcOrd="3" destOrd="0" presId="urn:microsoft.com/office/officeart/2008/layout/VerticalCurvedList"/>
    <dgm:cxn modelId="{AD5A015D-0F42-41EA-AC0B-4FDD91BDB415}" type="presParOf" srcId="{B1042B1B-0D81-4096-8ED8-7D1A5D3B46E4}" destId="{55516BA3-422B-4F0F-869C-C88F3C03227B}" srcOrd="1" destOrd="0" presId="urn:microsoft.com/office/officeart/2008/layout/VerticalCurvedList"/>
    <dgm:cxn modelId="{87A820E7-184A-42F3-8C4E-76303196F0AC}" type="presParOf" srcId="{B1042B1B-0D81-4096-8ED8-7D1A5D3B46E4}" destId="{8C3A52F9-2613-4915-87B9-30F353118B14}" srcOrd="2" destOrd="0" presId="urn:microsoft.com/office/officeart/2008/layout/VerticalCurvedList"/>
    <dgm:cxn modelId="{F3A46260-ACAD-4060-8F43-D5AA0EC70FDF}" type="presParOf" srcId="{8C3A52F9-2613-4915-87B9-30F353118B14}" destId="{00F82370-08A0-49B4-AD13-9FDBD900CCEB}" srcOrd="0" destOrd="0" presId="urn:microsoft.com/office/officeart/2008/layout/VerticalCurvedList"/>
    <dgm:cxn modelId="{2FC06A1A-3C93-41A9-97F1-AD07EC662087}" type="presParOf" srcId="{B1042B1B-0D81-4096-8ED8-7D1A5D3B46E4}" destId="{FA275E0E-1944-410E-B5C0-5F3AAE68E0B0}" srcOrd="3" destOrd="0" presId="urn:microsoft.com/office/officeart/2008/layout/VerticalCurvedList"/>
    <dgm:cxn modelId="{E626C679-1109-415F-BB3B-EA03A93B03B9}" type="presParOf" srcId="{B1042B1B-0D81-4096-8ED8-7D1A5D3B46E4}" destId="{90F6E549-F9D8-4128-BA59-1383AE028B89}" srcOrd="4" destOrd="0" presId="urn:microsoft.com/office/officeart/2008/layout/VerticalCurvedList"/>
    <dgm:cxn modelId="{1803816F-E1D3-4CC2-94CC-1D55D963E716}" type="presParOf" srcId="{90F6E549-F9D8-4128-BA59-1383AE028B89}" destId="{31BEFC79-0A50-470D-9EFA-DBDA26F38976}" srcOrd="0" destOrd="0" presId="urn:microsoft.com/office/officeart/2008/layout/VerticalCurvedList"/>
    <dgm:cxn modelId="{434F1C72-5898-4A4D-BEFD-D375C7E22F1D}" type="presParOf" srcId="{B1042B1B-0D81-4096-8ED8-7D1A5D3B46E4}" destId="{42BCAE07-76F0-45E6-B35C-D14355EDBB9F}" srcOrd="5" destOrd="0" presId="urn:microsoft.com/office/officeart/2008/layout/VerticalCurvedList"/>
    <dgm:cxn modelId="{E25BCFE1-26B6-46B3-91C3-C20677B303D5}" type="presParOf" srcId="{B1042B1B-0D81-4096-8ED8-7D1A5D3B46E4}" destId="{352C297F-31E1-4C3C-A60D-2676119DE01B}" srcOrd="6" destOrd="0" presId="urn:microsoft.com/office/officeart/2008/layout/VerticalCurvedList"/>
    <dgm:cxn modelId="{9C391E45-9CAA-4CEB-9C54-D65BE2419A21}" type="presParOf" srcId="{352C297F-31E1-4C3C-A60D-2676119DE01B}" destId="{D932489B-6D3C-4DC2-8E21-2D77856D12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380354-36EB-4C2C-8CC7-71F14DC92758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3" csCatId="colorful" phldr="1"/>
      <dgm:spPr/>
    </dgm:pt>
    <dgm:pt modelId="{2FFE7700-F88A-4EDD-B847-4874755DC603}">
      <dgm:prSet phldrT="[Текст]" custT="1"/>
      <dgm:spPr>
        <a:solidFill>
          <a:srgbClr val="FF7C80">
            <a:alpha val="49804"/>
          </a:srgbClr>
        </a:solidFill>
      </dgm:spPr>
      <dgm:t>
        <a:bodyPr/>
        <a:lstStyle/>
        <a:p>
          <a:r>
            <a:rPr lang="ru-RU" sz="1200" b="1" dirty="0" smtClean="0"/>
            <a:t>ПМПК</a:t>
          </a:r>
          <a:endParaRPr lang="ru-RU" sz="1200" b="1" dirty="0"/>
        </a:p>
      </dgm:t>
    </dgm:pt>
    <dgm:pt modelId="{4148996A-B8B4-410A-BC1C-01530D5553CD}" type="parTrans" cxnId="{DCDEFBEC-4025-46FF-8110-A54C9209D3CA}">
      <dgm:prSet/>
      <dgm:spPr/>
      <dgm:t>
        <a:bodyPr/>
        <a:lstStyle/>
        <a:p>
          <a:endParaRPr lang="ru-RU"/>
        </a:p>
      </dgm:t>
    </dgm:pt>
    <dgm:pt modelId="{6975F84A-6E2C-4F95-ADE9-252E1A6557CD}" type="sibTrans" cxnId="{DCDEFBEC-4025-46FF-8110-A54C9209D3CA}">
      <dgm:prSet/>
      <dgm:spPr/>
      <dgm:t>
        <a:bodyPr/>
        <a:lstStyle/>
        <a:p>
          <a:endParaRPr lang="ru-RU"/>
        </a:p>
      </dgm:t>
    </dgm:pt>
    <dgm:pt modelId="{DCE2ADE6-DD42-4F6A-81A3-0C191247886B}">
      <dgm:prSet phldrT="[Текст]" custT="1"/>
      <dgm:spPr/>
      <dgm:t>
        <a:bodyPr/>
        <a:lstStyle/>
        <a:p>
          <a:r>
            <a:rPr lang="ru-RU" sz="1200" b="1" dirty="0" smtClean="0"/>
            <a:t>Отделение ГОО «Кузбасский РЦППМС» </a:t>
          </a:r>
        </a:p>
        <a:p>
          <a:r>
            <a:rPr lang="ru-RU" sz="1200" b="1" dirty="0" smtClean="0"/>
            <a:t>Новокузнецкого ГО</a:t>
          </a:r>
          <a:endParaRPr lang="ru-RU" sz="1200" b="1" dirty="0"/>
        </a:p>
      </dgm:t>
    </dgm:pt>
    <dgm:pt modelId="{44DEC0C6-BD7D-499A-8B26-80A88FF3B458}" type="sibTrans" cxnId="{F33260C9-58A1-4863-A45C-E562DF777470}">
      <dgm:prSet/>
      <dgm:spPr/>
      <dgm:t>
        <a:bodyPr/>
        <a:lstStyle/>
        <a:p>
          <a:endParaRPr lang="ru-RU"/>
        </a:p>
      </dgm:t>
    </dgm:pt>
    <dgm:pt modelId="{EE0C1AC6-4424-4BD4-B46A-EB6BB1D3C72A}" type="parTrans" cxnId="{F33260C9-58A1-4863-A45C-E562DF777470}">
      <dgm:prSet/>
      <dgm:spPr/>
      <dgm:t>
        <a:bodyPr/>
        <a:lstStyle/>
        <a:p>
          <a:endParaRPr lang="ru-RU"/>
        </a:p>
      </dgm:t>
    </dgm:pt>
    <dgm:pt modelId="{170515F4-AA22-4BBA-B92A-0DF64FA5D002}" type="pres">
      <dgm:prSet presAssocID="{F4380354-36EB-4C2C-8CC7-71F14DC92758}" presName="Name0" presStyleCnt="0">
        <dgm:presLayoutVars>
          <dgm:chMax val="7"/>
          <dgm:dir/>
          <dgm:resizeHandles val="exact"/>
        </dgm:presLayoutVars>
      </dgm:prSet>
      <dgm:spPr/>
    </dgm:pt>
    <dgm:pt modelId="{72A52F0C-29E1-41BC-B9CF-CC9C190E8A6D}" type="pres">
      <dgm:prSet presAssocID="{F4380354-36EB-4C2C-8CC7-71F14DC92758}" presName="ellipse1" presStyleLbl="vennNode1" presStyleIdx="0" presStyleCnt="2" custScaleX="145118" custScaleY="132794" custLinFactNeighborX="-2603" custLinFactNeighborY="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E83A9-7AF9-4BCE-A003-62CF357E9893}" type="pres">
      <dgm:prSet presAssocID="{F4380354-36EB-4C2C-8CC7-71F14DC92758}" presName="ellipse2" presStyleLbl="vennNode1" presStyleIdx="1" presStyleCnt="2" custScaleX="125109" custScaleY="126618" custLinFactNeighborX="23781" custLinFactNeighborY="3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DEFBEC-4025-46FF-8110-A54C9209D3CA}" srcId="{F4380354-36EB-4C2C-8CC7-71F14DC92758}" destId="{2FFE7700-F88A-4EDD-B847-4874755DC603}" srcOrd="1" destOrd="0" parTransId="{4148996A-B8B4-410A-BC1C-01530D5553CD}" sibTransId="{6975F84A-6E2C-4F95-ADE9-252E1A6557CD}"/>
    <dgm:cxn modelId="{24A7D3B5-AB78-4576-BE92-D9BE67899833}" type="presOf" srcId="{F4380354-36EB-4C2C-8CC7-71F14DC92758}" destId="{170515F4-AA22-4BBA-B92A-0DF64FA5D002}" srcOrd="0" destOrd="0" presId="urn:microsoft.com/office/officeart/2005/8/layout/rings+Icon"/>
    <dgm:cxn modelId="{A799480B-7BF8-45AE-B83B-9E2DBB416E9A}" type="presOf" srcId="{2FFE7700-F88A-4EDD-B847-4874755DC603}" destId="{DF7E83A9-7AF9-4BCE-A003-62CF357E9893}" srcOrd="0" destOrd="0" presId="urn:microsoft.com/office/officeart/2005/8/layout/rings+Icon"/>
    <dgm:cxn modelId="{F33260C9-58A1-4863-A45C-E562DF777470}" srcId="{F4380354-36EB-4C2C-8CC7-71F14DC92758}" destId="{DCE2ADE6-DD42-4F6A-81A3-0C191247886B}" srcOrd="0" destOrd="0" parTransId="{EE0C1AC6-4424-4BD4-B46A-EB6BB1D3C72A}" sibTransId="{44DEC0C6-BD7D-499A-8B26-80A88FF3B458}"/>
    <dgm:cxn modelId="{0D62F31D-C145-4DAD-AC73-2F78784557C2}" type="presOf" srcId="{DCE2ADE6-DD42-4F6A-81A3-0C191247886B}" destId="{72A52F0C-29E1-41BC-B9CF-CC9C190E8A6D}" srcOrd="0" destOrd="0" presId="urn:microsoft.com/office/officeart/2005/8/layout/rings+Icon"/>
    <dgm:cxn modelId="{E1072D73-1476-4F41-8FFC-8C25A910B494}" type="presParOf" srcId="{170515F4-AA22-4BBA-B92A-0DF64FA5D002}" destId="{72A52F0C-29E1-41BC-B9CF-CC9C190E8A6D}" srcOrd="0" destOrd="0" presId="urn:microsoft.com/office/officeart/2005/8/layout/rings+Icon"/>
    <dgm:cxn modelId="{B0C983E3-827C-40D0-ADD9-27C6D9E3AEAB}" type="presParOf" srcId="{170515F4-AA22-4BBA-B92A-0DF64FA5D002}" destId="{DF7E83A9-7AF9-4BCE-A003-62CF357E9893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F9160-6762-42E5-94A5-A4037A5E33E1}">
      <dsp:nvSpPr>
        <dsp:cNvPr id="0" name=""/>
        <dsp:cNvSpPr/>
      </dsp:nvSpPr>
      <dsp:spPr>
        <a:xfrm>
          <a:off x="0" y="0"/>
          <a:ext cx="620303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29CD68-C99C-4BAC-BBC2-83501015F54A}">
      <dsp:nvSpPr>
        <dsp:cNvPr id="0" name=""/>
        <dsp:cNvSpPr/>
      </dsp:nvSpPr>
      <dsp:spPr>
        <a:xfrm>
          <a:off x="0" y="0"/>
          <a:ext cx="6203032" cy="128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координация</a:t>
          </a:r>
          <a:r>
            <a:rPr lang="ru-RU" sz="21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деятельности образовательных и иных организаций, осуществляющих инклюзивное образование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03032" cy="1284057"/>
      </dsp:txXfrm>
    </dsp:sp>
    <dsp:sp modelId="{34C216D9-5B3D-4B53-BD1E-18B90B6594CC}">
      <dsp:nvSpPr>
        <dsp:cNvPr id="0" name=""/>
        <dsp:cNvSpPr/>
      </dsp:nvSpPr>
      <dsp:spPr>
        <a:xfrm>
          <a:off x="0" y="1284057"/>
          <a:ext cx="620303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BC7AD-8D08-4BC5-8F59-746BF44C8441}">
      <dsp:nvSpPr>
        <dsp:cNvPr id="0" name=""/>
        <dsp:cNvSpPr/>
      </dsp:nvSpPr>
      <dsp:spPr>
        <a:xfrm>
          <a:off x="0" y="1284057"/>
          <a:ext cx="6203032" cy="128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сетевого взаимодействия 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образовательных и иных организаций, осуществляющих инклюзивное образование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84057"/>
        <a:ext cx="6203032" cy="1284057"/>
      </dsp:txXfrm>
    </dsp:sp>
    <dsp:sp modelId="{F1DBF71A-0EC6-43F6-8009-8ED90C51AFE1}">
      <dsp:nvSpPr>
        <dsp:cNvPr id="0" name=""/>
        <dsp:cNvSpPr/>
      </dsp:nvSpPr>
      <dsp:spPr>
        <a:xfrm>
          <a:off x="0" y="2568115"/>
          <a:ext cx="620303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9F462F-EDBB-4D51-9AA6-56C1A672CA37}">
      <dsp:nvSpPr>
        <dsp:cNvPr id="0" name=""/>
        <dsp:cNvSpPr/>
      </dsp:nvSpPr>
      <dsp:spPr>
        <a:xfrm>
          <a:off x="0" y="2568115"/>
          <a:ext cx="6203032" cy="128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оказание поддержки 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вопросах комплексной медико­-социальной и психолого-педагогической помощи детям с ОВЗ различной направленности 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68115"/>
        <a:ext cx="6203032" cy="1284057"/>
      </dsp:txXfrm>
    </dsp:sp>
    <dsp:sp modelId="{2434415E-8C6E-4F7A-AE30-A449C1AFC7B6}">
      <dsp:nvSpPr>
        <dsp:cNvPr id="0" name=""/>
        <dsp:cNvSpPr/>
      </dsp:nvSpPr>
      <dsp:spPr>
        <a:xfrm>
          <a:off x="0" y="3852173"/>
          <a:ext cx="620303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DC6DBD-62E8-4779-A5B7-70643BF63D02}">
      <dsp:nvSpPr>
        <dsp:cNvPr id="0" name=""/>
        <dsp:cNvSpPr/>
      </dsp:nvSpPr>
      <dsp:spPr>
        <a:xfrm>
          <a:off x="0" y="3852173"/>
          <a:ext cx="6203032" cy="128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накопление, систематизация, обобщение и распространение опыта 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реализации инклюзивного образования при подготовке педагогических кадров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52173"/>
        <a:ext cx="6203032" cy="1284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343A4-39B6-4B2D-BFA6-467D404AD603}">
      <dsp:nvSpPr>
        <dsp:cNvPr id="0" name=""/>
        <dsp:cNvSpPr/>
      </dsp:nvSpPr>
      <dsp:spPr>
        <a:xfrm>
          <a:off x="-3825421" y="-587512"/>
          <a:ext cx="4559401" cy="4559401"/>
        </a:xfrm>
        <a:prstGeom prst="blockArc">
          <a:avLst>
            <a:gd name="adj1" fmla="val 18900000"/>
            <a:gd name="adj2" fmla="val 2700000"/>
            <a:gd name="adj3" fmla="val 47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16BA3-422B-4F0F-869C-C88F3C03227B}">
      <dsp:nvSpPr>
        <dsp:cNvPr id="0" name=""/>
        <dsp:cNvSpPr/>
      </dsp:nvSpPr>
      <dsp:spPr>
        <a:xfrm>
          <a:off x="472003" y="338437"/>
          <a:ext cx="5388200" cy="676875"/>
        </a:xfrm>
        <a:prstGeom prst="rect">
          <a:avLst/>
        </a:prstGeom>
        <a:solidFill>
          <a:srgbClr val="FF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входная, промежуточная и итоговая диагностика особенностей развития детей</a:t>
          </a:r>
          <a:endParaRPr lang="ru-RU" sz="1500" b="1" kern="1200" dirty="0">
            <a:solidFill>
              <a:srgbClr val="7030A0"/>
            </a:solidFill>
          </a:endParaRPr>
        </a:p>
      </dsp:txBody>
      <dsp:txXfrm>
        <a:off x="472003" y="338437"/>
        <a:ext cx="5388200" cy="676875"/>
      </dsp:txXfrm>
    </dsp:sp>
    <dsp:sp modelId="{00F82370-08A0-49B4-AD13-9FDBD900CCEB}">
      <dsp:nvSpPr>
        <dsp:cNvPr id="0" name=""/>
        <dsp:cNvSpPr/>
      </dsp:nvSpPr>
      <dsp:spPr>
        <a:xfrm>
          <a:off x="48956" y="253828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75E0E-1944-410E-B5C0-5F3AAE68E0B0}">
      <dsp:nvSpPr>
        <dsp:cNvPr id="0" name=""/>
        <dsp:cNvSpPr/>
      </dsp:nvSpPr>
      <dsp:spPr>
        <a:xfrm>
          <a:off x="718047" y="1152129"/>
          <a:ext cx="5142156" cy="1080116"/>
        </a:xfrm>
        <a:prstGeom prst="rect">
          <a:avLst/>
        </a:prstGeom>
        <a:solidFill>
          <a:srgbClr val="CC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индивидуальная и групповая коррекционно-развивающая работа по программам, составленным специалистами с учетом рекомендаций ПМПК</a:t>
          </a:r>
          <a:endParaRPr lang="ru-RU" sz="1500" b="1" kern="1200" dirty="0">
            <a:solidFill>
              <a:srgbClr val="7030A0"/>
            </a:solidFill>
          </a:endParaRPr>
        </a:p>
      </dsp:txBody>
      <dsp:txXfrm>
        <a:off x="718047" y="1152129"/>
        <a:ext cx="5142156" cy="1080116"/>
      </dsp:txXfrm>
    </dsp:sp>
    <dsp:sp modelId="{31BEFC79-0A50-470D-9EFA-DBDA26F38976}">
      <dsp:nvSpPr>
        <dsp:cNvPr id="0" name=""/>
        <dsp:cNvSpPr/>
      </dsp:nvSpPr>
      <dsp:spPr>
        <a:xfrm>
          <a:off x="295000" y="1269141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CAE07-76F0-45E6-B35C-D14355EDBB9F}">
      <dsp:nvSpPr>
        <dsp:cNvPr id="0" name=""/>
        <dsp:cNvSpPr/>
      </dsp:nvSpPr>
      <dsp:spPr>
        <a:xfrm>
          <a:off x="472003" y="2369063"/>
          <a:ext cx="5388200" cy="676875"/>
        </a:xfrm>
        <a:prstGeom prst="rect">
          <a:avLst/>
        </a:prstGeom>
        <a:solidFill>
          <a:srgbClr val="CC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консультативно-просветительская работа с родителями и педагогами</a:t>
          </a:r>
          <a:endParaRPr lang="ru-RU" sz="1500" b="1" kern="1200" dirty="0">
            <a:solidFill>
              <a:srgbClr val="7030A0"/>
            </a:solidFill>
          </a:endParaRPr>
        </a:p>
      </dsp:txBody>
      <dsp:txXfrm>
        <a:off x="472003" y="2369063"/>
        <a:ext cx="5388200" cy="676875"/>
      </dsp:txXfrm>
    </dsp:sp>
    <dsp:sp modelId="{D932489B-6D3C-4DC2-8E21-2D77856D122B}">
      <dsp:nvSpPr>
        <dsp:cNvPr id="0" name=""/>
        <dsp:cNvSpPr/>
      </dsp:nvSpPr>
      <dsp:spPr>
        <a:xfrm>
          <a:off x="48956" y="2284453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52F0C-29E1-41BC-B9CF-CC9C190E8A6D}">
      <dsp:nvSpPr>
        <dsp:cNvPr id="0" name=""/>
        <dsp:cNvSpPr/>
      </dsp:nvSpPr>
      <dsp:spPr>
        <a:xfrm>
          <a:off x="1122215" y="-216029"/>
          <a:ext cx="2444639" cy="223718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Отделение ГОО «Кузбасский РЦППМС»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Новокузнецкого ГО</a:t>
          </a:r>
          <a:endParaRPr lang="ru-RU" sz="1200" b="1" kern="1200" dirty="0"/>
        </a:p>
      </dsp:txBody>
      <dsp:txXfrm>
        <a:off x="1480224" y="111600"/>
        <a:ext cx="1728621" cy="1581930"/>
      </dsp:txXfrm>
    </dsp:sp>
    <dsp:sp modelId="{DF7E83A9-7AF9-4BCE-A003-62CF357E9893}">
      <dsp:nvSpPr>
        <dsp:cNvPr id="0" name=""/>
        <dsp:cNvSpPr/>
      </dsp:nvSpPr>
      <dsp:spPr>
        <a:xfrm>
          <a:off x="2602256" y="925399"/>
          <a:ext cx="2107570" cy="2133141"/>
        </a:xfrm>
        <a:prstGeom prst="ellipse">
          <a:avLst/>
        </a:prstGeom>
        <a:solidFill>
          <a:srgbClr val="FF7C80">
            <a:alpha val="4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ПМПК</a:t>
          </a:r>
          <a:endParaRPr lang="ru-RU" sz="1200" b="1" kern="1200" dirty="0"/>
        </a:p>
      </dsp:txBody>
      <dsp:txXfrm>
        <a:off x="2910902" y="1237790"/>
        <a:ext cx="1490278" cy="1508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1A8D20-3C53-487B-94FB-CCB051BAB23D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29617F-A682-44A8-92DD-BEFEF7CA4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775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B16CE-66B8-483E-8A1B-5CFDA6A93ACF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CD193-CA92-4B0F-9443-7405E5A86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2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7B6B-F301-4454-AE67-ED389666C05B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2D8D-71E1-482E-9D1E-A26607B72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C98A-775B-4E2F-95D2-224C48F794E2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30EB-4FD0-47A1-8DAD-1BFBB9EC5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64EB823-6D98-4BFD-AE06-D49F8C76715A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AC3F16-1AE3-4A25-BACB-A16684F5A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E34D-61F0-46E2-BAC6-A6B33C6C9B06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5730-B2A9-4801-9A70-C629A5D0E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C06A4-8CF9-4D54-959B-E4EF26686DC8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60DC-B917-4A07-B853-7E147832C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B1EB4E-3038-4CF8-9F16-91C7FA8FDAFA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67EF7D-AD8C-4262-82A7-B1068760E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D08E6-14AC-4BF7-93F9-3DB7B4EA87F8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7C50B-23F5-4C11-AD76-D606D836B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88873-1866-4E77-BC65-0852C06B8BDF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AF2E8-0FA0-41F6-B7C2-01F0F9A56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6BF1-B821-458D-AB7B-6B6D6FC276F7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563F9-330A-4525-BA11-D4E44C25A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6BDE-B717-45FF-956F-C8B53C64ED0A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F135-6505-41D3-89EF-FCD2A32C5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72FB-CA8C-4A01-AA83-10C3DB33D359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B4C8-7E7B-48BD-A237-DD0DE3D53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4BF357C7-C39F-4A01-B432-3A9C018B5D98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D2B825E-826F-42AF-805C-E95ACD2B9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6" r:id="rId4"/>
    <p:sldLayoutId id="2147483757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30.png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23" y="65120"/>
            <a:ext cx="3387477" cy="134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8046"/>
            <a:ext cx="360362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458200" cy="1470025"/>
          </a:xfrm>
        </p:spPr>
        <p:txBody>
          <a:bodyPr/>
          <a:lstStyle/>
          <a:p>
            <a:r>
              <a:rPr lang="ru-RU" dirty="0" smtClean="0"/>
              <a:t>Центр инклюзивного образования – основные направления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645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7772400" cy="1509712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Особенности 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работы с детьми с ОВЗ в системе дополнительного образования (36 часов, 20 слушателей);</a:t>
            </a: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Психолого-педагогические основы специальной педагогической помощи детям с нарушением речи (176 часов, 123 слушателя);</a:t>
            </a: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Проведение коррекционно-развивающих программ логопедического и психолого-педагогического профилей на основе технологии функционального </a:t>
            </a:r>
            <a:r>
              <a:rPr lang="ru-RU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биоуправления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(ФБУ) с биологической обратной связью (БОС) (40 часов, 11 слушателей);</a:t>
            </a: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Психолого-педагогическая помощь детям раннего и дошкольного возраста с расстройствами аутистического спектра (РАС) (120 часов, 19 слушателей);</a:t>
            </a: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Сопровождение семей, воспитывающих детей с ментальными нарушениями, в том числе с синдромом Дауна (72 часа, 72 слушателя)</a:t>
            </a: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Помощь детям с ментальными нарушениями, в том числе с синдромом Дауна (72 часа, 84 слушателя).</a:t>
            </a: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8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koshko\Documents\Выжные документы\фото скрин\IMG_72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06" y="836712"/>
            <a:ext cx="2818502" cy="50131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koshko\Documents\Выжные документы\фото скрин\IMG_72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0233"/>
            <a:ext cx="2592288" cy="46108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395536" y="836712"/>
            <a:ext cx="6264498" cy="100806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Arial" charset="0"/>
              </a:rPr>
              <a:t>Организации и проведения региональных этапов Всероссийских конкурсов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0" y="2420888"/>
            <a:ext cx="4608512" cy="2520553"/>
          </a:xfrm>
        </p:spPr>
        <p:txBody>
          <a:bodyPr/>
          <a:lstStyle/>
          <a:p>
            <a:r>
              <a:rPr lang="ru-RU" b="1" i="1" dirty="0" smtClean="0">
                <a:solidFill>
                  <a:srgbClr val="000099"/>
                </a:solidFill>
                <a:latin typeface="Palatino Linotype" panose="02040502050505030304" pitchFamily="18" charset="0"/>
              </a:rPr>
              <a:t>«Лучшая инклюзивная школа»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Palatino Linotype" panose="02040502050505030304" pitchFamily="18" charset="0"/>
              </a:rPr>
              <a:t>«Учитель дефектолог»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Palatino Linotype" panose="02040502050505030304" pitchFamily="18" charset="0"/>
              </a:rPr>
              <a:t>«Школа -  территория здоровья»</a:t>
            </a:r>
          </a:p>
          <a:p>
            <a:pPr>
              <a:buFont typeface="Georgia" pitchFamily="18" charset="0"/>
              <a:buNone/>
            </a:pPr>
            <a:r>
              <a:rPr lang="ru-RU" b="1" i="1" dirty="0" smtClean="0">
                <a:solidFill>
                  <a:srgbClr val="000099"/>
                </a:solidFill>
                <a:latin typeface="Palatino Linotype" panose="0204050205050503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10" y="1124744"/>
            <a:ext cx="2339752" cy="233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1825" y="620688"/>
            <a:ext cx="8686800" cy="10668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3399"/>
                </a:solidFill>
                <a:latin typeface="Arial" charset="0"/>
              </a:rPr>
              <a:t>Организация и участие в мероприятиях направленных на развития межведомственного взаимодействия по вопросам ППМС сопровождения обучающихся с ОВЗ и инвалидностью. 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251520" y="2132856"/>
            <a:ext cx="8229600" cy="4324350"/>
          </a:xfrm>
        </p:spPr>
        <p:txBody>
          <a:bodyPr/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Региональная научно-практическая конференция «Здоровье и развитие личности. Психолого-педагогическая помощь детям с ментальным нарушениями, в том числе с синдромом  Дауна», 26.09.2019, г. Кемерово.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Региональная научно-практическая конференция «Здоровье и развитие личности: ранняя помощь»  28.11.2019,  г. Кемерово.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9077849"/>
              </p:ext>
            </p:extLst>
          </p:nvPr>
        </p:nvGraphicFramePr>
        <p:xfrm>
          <a:off x="3123654" y="2494709"/>
          <a:ext cx="590465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" y="4092799"/>
            <a:ext cx="3453760" cy="23042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53859856"/>
              </p:ext>
            </p:extLst>
          </p:nvPr>
        </p:nvGraphicFramePr>
        <p:xfrm>
          <a:off x="-324544" y="476672"/>
          <a:ext cx="5475281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176544" y="1098104"/>
            <a:ext cx="4967456" cy="144016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atin typeface="+mj-lt"/>
              </a:rPr>
              <a:t>Деятельность В рамках сетевого взаимодействия образовательных организаций и отделения ГОО «Кузбасский РЦППМС».</a:t>
            </a:r>
            <a:endParaRPr lang="ru-RU" sz="18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36859"/>
            <a:ext cx="8477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672100" y="5736859"/>
            <a:ext cx="5249968" cy="1121141"/>
            <a:chOff x="610235" y="1111104"/>
            <a:chExt cx="5249968" cy="112114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0235" y="1111104"/>
              <a:ext cx="5142156" cy="1080116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718047" y="1152129"/>
              <a:ext cx="5142156" cy="108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7270" tIns="38100" rIns="38100" bIns="3810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kern="12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47517" y="5777884"/>
            <a:ext cx="5266739" cy="923330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Реализация дополнительных образовательных общеразвивающим программам для детей разного возраста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4010"/>
            <a:ext cx="2109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019"/>
            <a:ext cx="2181795" cy="220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07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476250"/>
            <a:ext cx="8229600" cy="9906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Цель ЦИО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0153993"/>
              </p:ext>
            </p:extLst>
          </p:nvPr>
        </p:nvGraphicFramePr>
        <p:xfrm>
          <a:off x="2483768" y="1340768"/>
          <a:ext cx="6203032" cy="513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3732" name="Picture 6" descr="http://iz-obr.ucoz.ru/Makarova/meroprijat/ped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4797425"/>
            <a:ext cx="22606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8" descr="http://s220.stepo.ru/izhevsk/pic_800_600/37439685/577c5e7a08e28955880f4c330bb7a07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525" y="2636838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02" y="601005"/>
            <a:ext cx="387377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99" y="2780928"/>
            <a:ext cx="2369840" cy="236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292530" y="1484784"/>
            <a:ext cx="8229600" cy="4324350"/>
          </a:xfrm>
        </p:spPr>
        <p:txBody>
          <a:bodyPr/>
          <a:lstStyle/>
          <a:p>
            <a:r>
              <a:rPr lang="ru-RU" b="1" dirty="0" smtClean="0">
                <a:latin typeface="Arial" charset="0"/>
              </a:rPr>
              <a:t>Методическое объединение медицинских работников образовательных организаций – сентябрь 2018г.</a:t>
            </a:r>
          </a:p>
          <a:p>
            <a:r>
              <a:rPr lang="ru-RU" b="1" dirty="0" smtClean="0">
                <a:latin typeface="Arial" charset="0"/>
              </a:rPr>
              <a:t>Методическое объединение педагогических  работников образовательных организаций реализующих инклюзивное образование – сентябрь 2019г. </a:t>
            </a:r>
          </a:p>
          <a:p>
            <a:r>
              <a:rPr lang="ru-RU" b="1" dirty="0" smtClean="0">
                <a:latin typeface="Arial" charset="0"/>
              </a:rPr>
              <a:t>Региональные семинары –практикумы для специалистов ППМС сопровождения: логопеды; дефектологи; педагоги-психологи.</a:t>
            </a:r>
          </a:p>
          <a:p>
            <a:endParaRPr lang="ru-RU" b="1" dirty="0" smtClean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1402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3399"/>
                </a:solidFill>
              </a:rPr>
              <a:t>Реализация методического сопровождения</a:t>
            </a:r>
            <a:endParaRPr lang="ru-RU" sz="2800" b="1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291716" cy="32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29" y="332656"/>
            <a:ext cx="295567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827584" y="692696"/>
            <a:ext cx="6407943" cy="10668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3399"/>
                </a:solidFill>
                <a:latin typeface="Arial" charset="0"/>
              </a:rPr>
              <a:t>Подготовка методических рекомендаций: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945575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</a:t>
            </a:r>
            <a:r>
              <a:rPr lang="ru-RU" sz="2800" b="1" dirty="0"/>
              <a:t>Организация работы  консультационной службы поддержки родителей обучающихся с ограниченными возможностями здоровья</a:t>
            </a:r>
            <a:r>
              <a:rPr lang="ru-RU" sz="2800" b="1" dirty="0" smtClean="0"/>
              <a:t>», 2019 (размещены на сайте ГОО «Кузбасский РЦППМС»)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6266" y="4581128"/>
            <a:ext cx="7813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«СОВЕРШЕНСТВОВАНИЕ ФИЗИЧЕСКОГО ЗДОРОВЬЯ МЕТОДАМИ АДАПТИВНОЙ ФИЗИЧЕСКОЙ КУЛЬТУРЫ</a:t>
            </a:r>
            <a:r>
              <a:rPr lang="ru-RU" sz="2400" b="1" dirty="0" smtClean="0"/>
              <a:t>», 2020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543"/>
            <a:ext cx="1996342" cy="115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C:\Users\koshko\Documents\Выжные документы\фото скрин\IMG_719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"/>
          <a:stretch/>
        </p:blipFill>
        <p:spPr bwMode="auto">
          <a:xfrm>
            <a:off x="3275856" y="1004161"/>
            <a:ext cx="2833898" cy="48310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koshko\Documents\Выжные документы\фото скрин\IMG_719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"/>
          <a:stretch/>
        </p:blipFill>
        <p:spPr bwMode="auto">
          <a:xfrm>
            <a:off x="6012160" y="890648"/>
            <a:ext cx="2818502" cy="48872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koshko\Documents\Выжные документы\фото скрин\IMG_719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/>
          <a:stretch/>
        </p:blipFill>
        <p:spPr bwMode="auto">
          <a:xfrm>
            <a:off x="251518" y="1196752"/>
            <a:ext cx="2904113" cy="50455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0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koshko\Documents\Выжные документы\фото скрин\IMG_719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"/>
          <a:stretch/>
        </p:blipFill>
        <p:spPr bwMode="auto">
          <a:xfrm>
            <a:off x="6021550" y="686892"/>
            <a:ext cx="3117288" cy="538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koshko\Documents\Выжные документы\фото скрин\IMG_719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/>
          <a:stretch/>
        </p:blipFill>
        <p:spPr bwMode="auto">
          <a:xfrm>
            <a:off x="9164" y="605852"/>
            <a:ext cx="3400678" cy="5918348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koshko\Documents\Выжные документы\фото скрин\IMG_719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/>
          <a:stretch/>
        </p:blipFill>
        <p:spPr bwMode="auto">
          <a:xfrm>
            <a:off x="3037877" y="846684"/>
            <a:ext cx="3020923" cy="5225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</a:rPr>
              <a:t>ФРЦ ОВЗ </a:t>
            </a:r>
            <a:r>
              <a:rPr lang="en-US" sz="2000" b="1" dirty="0" smtClean="0">
                <a:solidFill>
                  <a:srgbClr val="003399"/>
                </a:solidFill>
              </a:rPr>
              <a:t>ovzrf.ru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89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koshko\Documents\Выжные документы\документы ДОИН\Новая папка\IMG_72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11431" b="8477"/>
          <a:stretch/>
        </p:blipFill>
        <p:spPr bwMode="auto">
          <a:xfrm>
            <a:off x="14235" y="1147120"/>
            <a:ext cx="3320645" cy="48807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:\Users\koshko\Documents\Выжные документы\документы ДОИН\Новая папка\IMG_720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b="7641"/>
          <a:stretch/>
        </p:blipFill>
        <p:spPr bwMode="auto">
          <a:xfrm>
            <a:off x="2699792" y="574622"/>
            <a:ext cx="3225326" cy="55078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koshko\Documents\Выжные документы\документы ДОИН\Новая папка\IMG_721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2" r="4071" b="6550"/>
          <a:stretch/>
        </p:blipFill>
        <p:spPr bwMode="auto">
          <a:xfrm>
            <a:off x="5724128" y="1147120"/>
            <a:ext cx="3482538" cy="52656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3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koshko\Documents\Выжные документы\фото скрин\IMG_7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/>
          <a:stretch/>
        </p:blipFill>
        <p:spPr bwMode="auto">
          <a:xfrm>
            <a:off x="5966119" y="857521"/>
            <a:ext cx="3182860" cy="541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koshko\Documents\Выжные документы\фото скрин\IMG_72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/>
          <a:stretch/>
        </p:blipFill>
        <p:spPr bwMode="auto">
          <a:xfrm>
            <a:off x="0" y="620688"/>
            <a:ext cx="3195679" cy="549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koshko\Documents\Выжные документы\фото скрин\IMG_72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/>
          <a:stretch/>
        </p:blipFill>
        <p:spPr bwMode="auto">
          <a:xfrm>
            <a:off x="2987824" y="1357936"/>
            <a:ext cx="3223345" cy="54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9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99" y="522274"/>
            <a:ext cx="332344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  <a:latin typeface="Arial" charset="0"/>
              </a:rPr>
              <a:t>Разработка и реализация дополнительных образовательных программ повышения квалификации педагогических работников 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8229600" cy="4324350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Деятельность специалистов психолого-медико-педагогических комиссий в РФ: организационно-управленческие и содержательные аспекты (120 часов, 89 слушателей);</a:t>
            </a: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Психолого-педагогическая помощь детям раннего возраста (120 часов, 20 слушателей);</a:t>
            </a: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Диагностика, предупреждение и устранение речевых нарушений у детей с ОВЗ дошкольного возраста в условиях реализации ФГОС (120 часов,15 слушателей);</a:t>
            </a: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Разработка адаптированных образовательных программ дошкольного образования для детей с ОВЗ (72 часа, 27 слушателей</a:t>
            </a: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Психологическое сопровождение педагогической деятельности в условиях реализации ФГОС дошкольного образования (126 часов, 73 слушателя);</a:t>
            </a:r>
            <a:endParaRPr lang="ru-RU" sz="1800" b="1" dirty="0">
              <a:solidFill>
                <a:srgbClr val="42445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1291</TotalTime>
  <Words>513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Центр инклюзивного образования – основные направления деятельности</vt:lpstr>
      <vt:lpstr>Цель ЦИО</vt:lpstr>
      <vt:lpstr>Презентация PowerPoint</vt:lpstr>
      <vt:lpstr>Подготовка методических рекомендаций: 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и реализация дополнительных образовательных программ повышения квалификации педагогических работников </vt:lpstr>
      <vt:lpstr>Презентация PowerPoint</vt:lpstr>
      <vt:lpstr>Организации и проведения региональных этапов Всероссийских конкурсов</vt:lpstr>
      <vt:lpstr>Организация и участие в мероприятиях направленных на развития межведомственного взаимодействия по вопросам ППМС сопровождения обучающихся с ОВЗ и инвалидностью. </vt:lpstr>
      <vt:lpstr>Презентация PowerPoint</vt:lpstr>
    </vt:vector>
  </TitlesOfParts>
  <Company>ГУО Кемеровский ОПВЦ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 м ат и вн о-правовые основы инклюзивного образования</dc:title>
  <dc:creator>Gen3-note2</dc:creator>
  <cp:lastModifiedBy>Наталья Н. Кошко</cp:lastModifiedBy>
  <cp:revision>118</cp:revision>
  <cp:lastPrinted>2020-02-12T06:47:15Z</cp:lastPrinted>
  <dcterms:created xsi:type="dcterms:W3CDTF">2019-10-28T16:05:54Z</dcterms:created>
  <dcterms:modified xsi:type="dcterms:W3CDTF">2020-02-14T08:40:14Z</dcterms:modified>
</cp:coreProperties>
</file>