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15" r:id="rId1"/>
    <p:sldMasterId id="2147484440" r:id="rId2"/>
    <p:sldMasterId id="2147484427" r:id="rId3"/>
  </p:sldMasterIdLst>
  <p:notesMasterIdLst>
    <p:notesMasterId r:id="rId41"/>
  </p:notesMasterIdLst>
  <p:sldIdLst>
    <p:sldId id="378" r:id="rId4"/>
    <p:sldId id="477" r:id="rId5"/>
    <p:sldId id="502" r:id="rId6"/>
    <p:sldId id="426" r:id="rId7"/>
    <p:sldId id="485" r:id="rId8"/>
    <p:sldId id="486" r:id="rId9"/>
    <p:sldId id="488" r:id="rId10"/>
    <p:sldId id="487" r:id="rId11"/>
    <p:sldId id="428" r:id="rId12"/>
    <p:sldId id="430" r:id="rId13"/>
    <p:sldId id="501" r:id="rId14"/>
    <p:sldId id="393" r:id="rId15"/>
    <p:sldId id="432" r:id="rId16"/>
    <p:sldId id="489" r:id="rId17"/>
    <p:sldId id="490" r:id="rId18"/>
    <p:sldId id="451" r:id="rId19"/>
    <p:sldId id="491" r:id="rId20"/>
    <p:sldId id="492" r:id="rId21"/>
    <p:sldId id="493" r:id="rId22"/>
    <p:sldId id="494" r:id="rId23"/>
    <p:sldId id="495" r:id="rId24"/>
    <p:sldId id="496" r:id="rId25"/>
    <p:sldId id="505" r:id="rId26"/>
    <p:sldId id="454" r:id="rId27"/>
    <p:sldId id="437" r:id="rId28"/>
    <p:sldId id="402" r:id="rId29"/>
    <p:sldId id="436" r:id="rId30"/>
    <p:sldId id="503" r:id="rId31"/>
    <p:sldId id="464" r:id="rId32"/>
    <p:sldId id="511" r:id="rId33"/>
    <p:sldId id="470" r:id="rId34"/>
    <p:sldId id="440" r:id="rId35"/>
    <p:sldId id="510" r:id="rId36"/>
    <p:sldId id="507" r:id="rId37"/>
    <p:sldId id="508" r:id="rId38"/>
    <p:sldId id="422" r:id="rId39"/>
    <p:sldId id="448" r:id="rId40"/>
  </p:sldIdLst>
  <p:sldSz cx="9144000" cy="6858000" type="screen4x3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2036"/>
    <a:srgbClr val="7F7F7F"/>
    <a:srgbClr val="0091AC"/>
    <a:srgbClr val="FF0066"/>
    <a:srgbClr val="ED145A"/>
    <a:srgbClr val="F8FB6D"/>
    <a:srgbClr val="FBCDDC"/>
    <a:srgbClr val="F8A2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4628" autoAdjust="0"/>
  </p:normalViewPr>
  <p:slideViewPr>
    <p:cSldViewPr>
      <p:cViewPr varScale="1">
        <p:scale>
          <a:sx n="106" d="100"/>
          <a:sy n="106" d="100"/>
        </p:scale>
        <p:origin x="197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7B8C4021-BC8C-47EC-8F19-1F94872471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85E585F-523C-485A-A5AC-DF2836BE56F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87DFF02-F160-498B-8D85-92A788F07FBB}" type="datetimeFigureOut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1F91DBDD-5218-4F61-AB14-A84C9EAF3A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7E717CE4-1BC8-48C0-88A1-2DE8389DA4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577" tIns="45789" rIns="91577" bIns="45789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EC48FF-016E-4DB9-BD26-4E14D491AF7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C56B3D-093A-4ED6-A608-81CE01BAE9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6B23532-24E1-4EB5-8997-DAB67DF9117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E5C351-36DC-4583-A9E8-40EAEE54BF5A}" type="slidenum">
              <a:rPr lang="ru-RU" altLang="ru-RU"/>
              <a:pPr/>
              <a:t>2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8D111D-F20B-49D9-8D03-C41F6A44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64F3D-7759-44F0-91A8-74C86B9466C0}" type="datetime1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A90A69-AEE4-414B-A7E3-A8AFA0D7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5ED3E8-F40E-42B8-96E9-94D82540B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1C6FC-A650-45C1-9C94-9F0E4D889C3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38D111D-F20B-49D9-8D03-C41F6A44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A2435-AC89-4908-ABCE-C6227EA0B575}" type="datetime1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6CA90A69-AEE4-414B-A7E3-A8AFA0D7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C85ED3E8-F40E-42B8-96E9-94D82540B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749433-5CD8-4AD0-9565-092376CFC4D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8D111D-F20B-49D9-8D03-C41F6A44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78502-7C45-43EE-BE89-3ECB3879D1F1}" type="datetime1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A90A69-AEE4-414B-A7E3-A8AFA0D7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5ED3E8-F40E-42B8-96E9-94D82540B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B50863-169F-4448-BBD1-B9F7A337A7D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8D111D-F20B-49D9-8D03-C41F6A44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34A7E-9258-4159-BFD7-7CE70B4F77F4}" type="datetime1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A90A69-AEE4-414B-A7E3-A8AFA0D7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5ED3E8-F40E-42B8-96E9-94D82540B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256C1-3F35-4ACC-B46B-3A0B86282C5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D76136-C6F4-478C-A4CB-1D1BE98B5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C893A-8F80-472A-BF0F-54F366D6446C}" type="datetimeFigureOut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5E7AB4-21CA-4D11-91F8-92FF3AA15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4B6680-0204-4382-9E82-793DAE032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86276-222F-40AA-BB21-986CE26DF75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D76136-C6F4-478C-A4CB-1D1BE98B5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C893A-8F80-472A-BF0F-54F366D6446C}" type="datetimeFigureOut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5E7AB4-21CA-4D11-91F8-92FF3AA15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4B6680-0204-4382-9E82-793DAE032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00583F-8C5C-4708-97B5-F3244346E35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D76136-C6F4-478C-A4CB-1D1BE98B5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C893A-8F80-472A-BF0F-54F366D6446C}" type="datetimeFigureOut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5E7AB4-21CA-4D11-91F8-92FF3AA15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4B6680-0204-4382-9E82-793DAE032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67987B-6F3E-47B9-A1AA-D0BE79195EC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4"/>
            <a:ext cx="386715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25624"/>
            <a:ext cx="386715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ABD76136-C6F4-478C-A4CB-1D1BE98B5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C893A-8F80-472A-BF0F-54F366D6446C}" type="datetimeFigureOut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025E7AB4-21CA-4D11-91F8-92FF3AA15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C4B6680-0204-4382-9E82-793DAE032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66644-3AC5-4D92-A968-F48B3613502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ABD76136-C6F4-478C-A4CB-1D1BE98B5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C893A-8F80-472A-BF0F-54F366D6446C}" type="datetimeFigureOut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025E7AB4-21CA-4D11-91F8-92FF3AA15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C4B6680-0204-4382-9E82-793DAE032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DABFAA-A2C5-4D85-B463-C297A899FDF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ABD76136-C6F4-478C-A4CB-1D1BE98B5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C893A-8F80-472A-BF0F-54F366D6446C}" type="datetimeFigureOut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025E7AB4-21CA-4D11-91F8-92FF3AA15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9C4B6680-0204-4382-9E82-793DAE032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BF3642-7FD0-4363-9E20-2E87DF35E5A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ABD76136-C6F4-478C-A4CB-1D1BE98B5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C893A-8F80-472A-BF0F-54F366D6446C}" type="datetimeFigureOut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025E7AB4-21CA-4D11-91F8-92FF3AA15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9C4B6680-0204-4382-9E82-793DAE032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F3C879-13A3-40FB-A989-434FB21AAD9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8D111D-F20B-49D9-8D03-C41F6A44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1807C-238E-4DB1-9D49-B8FD9BCE09A8}" type="datetime1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A90A69-AEE4-414B-A7E3-A8AFA0D7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5ED3E8-F40E-42B8-96E9-94D82540B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5B9E62-D97B-4BDE-8625-BBA3306AEF0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40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ABD76136-C6F4-478C-A4CB-1D1BE98B5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C893A-8F80-472A-BF0F-54F366D6446C}" type="datetimeFigureOut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025E7AB4-21CA-4D11-91F8-92FF3AA15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C4B6680-0204-4382-9E82-793DAE032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FC21DE-FC62-4977-A43B-C3C1F4FB6A2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40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ABD76136-C6F4-478C-A4CB-1D1BE98B5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C893A-8F80-472A-BF0F-54F366D6446C}" type="datetimeFigureOut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025E7AB4-21CA-4D11-91F8-92FF3AA15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C4B6680-0204-4382-9E82-793DAE032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D7A173-F081-465D-A8DB-B4E559CEEFE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D76136-C6F4-478C-A4CB-1D1BE98B5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C893A-8F80-472A-BF0F-54F366D6446C}" type="datetimeFigureOut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5E7AB4-21CA-4D11-91F8-92FF3AA15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4B6680-0204-4382-9E82-793DAE032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B1C68-A11C-4730-BEDC-364FE7EDAA7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4"/>
            <a:ext cx="5762625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D76136-C6F4-478C-A4CB-1D1BE98B5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C893A-8F80-472A-BF0F-54F366D6446C}" type="datetimeFigureOut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5E7AB4-21CA-4D11-91F8-92FF3AA15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4B6680-0204-4382-9E82-793DAE032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F9E088-FAC5-4E77-9916-B4AC3490FCD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A72824-1125-412F-8F8F-A73517050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FFC3C-CFD1-4E98-94A4-FDD496DC823C}" type="datetimeFigureOut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8B4893-D687-424F-97F3-01CC9906E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928519-4D8E-4F61-97A5-B19F0BD92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0D92BA-EF10-431F-ADCB-641E8851FF7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A72824-1125-412F-8F8F-A73517050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FFC3C-CFD1-4E98-94A4-FDD496DC823C}" type="datetimeFigureOut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8B4893-D687-424F-97F3-01CC9906E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928519-4D8E-4F61-97A5-B19F0BD92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68741-334B-4DA5-B3C1-72C4C833D1D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A72824-1125-412F-8F8F-A73517050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FFC3C-CFD1-4E98-94A4-FDD496DC823C}" type="datetimeFigureOut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8B4893-D687-424F-97F3-01CC9906E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928519-4D8E-4F61-97A5-B19F0BD92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B0F57C-194A-416F-96A5-06ABDE40A72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4"/>
            <a:ext cx="386715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25624"/>
            <a:ext cx="386715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5EA72824-1125-412F-8F8F-A73517050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FFC3C-CFD1-4E98-94A4-FDD496DC823C}" type="datetimeFigureOut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1A8B4893-D687-424F-97F3-01CC9906E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26928519-4D8E-4F61-97A5-B19F0BD92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41AA37-176F-4214-A471-C4C2D5139C9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5EA72824-1125-412F-8F8F-A73517050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FFC3C-CFD1-4E98-94A4-FDD496DC823C}" type="datetimeFigureOut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1A8B4893-D687-424F-97F3-01CC9906E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26928519-4D8E-4F61-97A5-B19F0BD92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0960B0-12D3-4D44-8A24-F9D3224BC43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5EA72824-1125-412F-8F8F-A73517050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FFC3C-CFD1-4E98-94A4-FDD496DC823C}" type="datetimeFigureOut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1A8B4893-D687-424F-97F3-01CC9906E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26928519-4D8E-4F61-97A5-B19F0BD92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62D022-1491-437F-98CF-C183055E6A2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338D111D-F20B-49D9-8D03-C41F6A44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16F07-DEC0-46DB-8A23-1C81221F4964}" type="datetime1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6CA90A69-AEE4-414B-A7E3-A8AFA0D7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C85ED3E8-F40E-42B8-96E9-94D82540B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B583FE-7A45-49BA-94EE-08E8E5D40D3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5EA72824-1125-412F-8F8F-A73517050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FFC3C-CFD1-4E98-94A4-FDD496DC823C}" type="datetimeFigureOut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1A8B4893-D687-424F-97F3-01CC9906E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26928519-4D8E-4F61-97A5-B19F0BD92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39FE66-A6FF-4DE6-877A-7C9246B8340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40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5EA72824-1125-412F-8F8F-A73517050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FFC3C-CFD1-4E98-94A4-FDD496DC823C}" type="datetimeFigureOut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1A8B4893-D687-424F-97F3-01CC9906E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26928519-4D8E-4F61-97A5-B19F0BD92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083BE-2BDC-4392-9514-818CABAEB52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40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5EA72824-1125-412F-8F8F-A73517050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FFC3C-CFD1-4E98-94A4-FDD496DC823C}" type="datetimeFigureOut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1A8B4893-D687-424F-97F3-01CC9906E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26928519-4D8E-4F61-97A5-B19F0BD92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E861C-BD93-4748-8AC4-768BACD741C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A72824-1125-412F-8F8F-A73517050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FFC3C-CFD1-4E98-94A4-FDD496DC823C}" type="datetimeFigureOut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8B4893-D687-424F-97F3-01CC9906E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928519-4D8E-4F61-97A5-B19F0BD92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B0BC24-08FD-4D3B-91A5-24A614756C6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4"/>
            <a:ext cx="5762625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A72824-1125-412F-8F8F-A73517050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FFC3C-CFD1-4E98-94A4-FDD496DC823C}" type="datetimeFigureOut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8B4893-D687-424F-97F3-01CC9906E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928519-4D8E-4F61-97A5-B19F0BD92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2200ED-CDB0-4A22-9BD3-5FE81DF9A57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8D111D-F20B-49D9-8D03-C41F6A44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FAF8D-2A20-4220-8BA2-33EAC4F20758}" type="datetime1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A90A69-AEE4-414B-A7E3-A8AFA0D7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5ED3E8-F40E-42B8-96E9-94D82540B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7CDF7-8EDC-4C7A-8393-C76C603DA23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38D111D-F20B-49D9-8D03-C41F6A44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871FC-2A79-4190-8DE9-D0E961FE2619}" type="datetime1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6CA90A69-AEE4-414B-A7E3-A8AFA0D7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C85ED3E8-F40E-42B8-96E9-94D82540B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6BB3E-1E17-40E4-B0AC-B054E3621EC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338D111D-F20B-49D9-8D03-C41F6A44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ECA72-C9B5-4630-BF36-B06441CAD983}" type="datetime1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6CA90A69-AEE4-414B-A7E3-A8AFA0D7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C85ED3E8-F40E-42B8-96E9-94D82540B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388E5-F902-495C-A319-ACC449FA5A5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338D111D-F20B-49D9-8D03-C41F6A44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F4CF2-BF79-4C89-B029-43A86448516A}" type="datetime1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6CA90A69-AEE4-414B-A7E3-A8AFA0D7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C85ED3E8-F40E-42B8-96E9-94D82540B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64487-1986-4003-B53B-3AC1A0CE472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338D111D-F20B-49D9-8D03-C41F6A44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725D5-AD97-4B14-A509-79ED43910822}" type="datetime1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6CA90A69-AEE4-414B-A7E3-A8AFA0D7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C85ED3E8-F40E-42B8-96E9-94D82540B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6A8B7A-DB20-49DD-B8EE-CD0CEB7938D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38D111D-F20B-49D9-8D03-C41F6A44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87428-D739-4CBA-9A62-A42F4CF62E4A}" type="datetime1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6CA90A69-AEE4-414B-A7E3-A8AFA0D7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C85ED3E8-F40E-42B8-96E9-94D82540B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BC758-5BF7-4703-BCCB-3703E74EC86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8D111D-F20B-49D9-8D03-C41F6A4486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37C1678-9288-4801-B46A-C7D596E74952}" type="datetime1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A90A69-AEE4-414B-A7E3-A8AFA0D78C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5ED3E8-F40E-42B8-96E9-94D82540BD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2AF33213-9060-4367-BA59-9EA8A00BFFD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3" r:id="rId3"/>
    <p:sldLayoutId id="2147484444" r:id="rId4"/>
    <p:sldLayoutId id="2147484445" r:id="rId5"/>
    <p:sldLayoutId id="2147484446" r:id="rId6"/>
    <p:sldLayoutId id="2147484447" r:id="rId7"/>
    <p:sldLayoutId id="2147484448" r:id="rId8"/>
    <p:sldLayoutId id="2147484449" r:id="rId9"/>
    <p:sldLayoutId id="2147484450" r:id="rId10"/>
    <p:sldLayoutId id="2147484451" r:id="rId11"/>
    <p:sldLayoutId id="2147484452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D76136-C6F4-478C-A4CB-1D1BE98B5E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BC893A-8F80-472A-BF0F-54F366D6446C}" type="datetimeFigureOut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5E7AB4-21CA-4D11-91F8-92FF3AA152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4B6680-0204-4382-9E82-793DAE032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2F354B6-BE5C-4245-8303-B7489F92D69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3" r:id="rId1"/>
    <p:sldLayoutId id="2147484454" r:id="rId2"/>
    <p:sldLayoutId id="2147484455" r:id="rId3"/>
    <p:sldLayoutId id="2147484456" r:id="rId4"/>
    <p:sldLayoutId id="2147484457" r:id="rId5"/>
    <p:sldLayoutId id="2147484458" r:id="rId6"/>
    <p:sldLayoutId id="2147484459" r:id="rId7"/>
    <p:sldLayoutId id="2147484460" r:id="rId8"/>
    <p:sldLayoutId id="2147484461" r:id="rId9"/>
    <p:sldLayoutId id="2147484462" r:id="rId10"/>
    <p:sldLayoutId id="214748446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A72824-1125-412F-8F8F-A735170504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4FFC3C-CFD1-4E98-94A4-FDD496DC823C}" type="datetimeFigureOut">
              <a:rPr lang="ru-RU"/>
              <a:pPr>
                <a:defRPr/>
              </a:pPr>
              <a:t>27.03.2019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8B4893-D687-424F-97F3-01CC9906E3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928519-4D8E-4F61-97A5-B19F0BD929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4E747ED-D2DD-4AD8-9545-8F4FED3CB0D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4" r:id="rId1"/>
    <p:sldLayoutId id="2147484465" r:id="rId2"/>
    <p:sldLayoutId id="2147484466" r:id="rId3"/>
    <p:sldLayoutId id="2147484467" r:id="rId4"/>
    <p:sldLayoutId id="2147484468" r:id="rId5"/>
    <p:sldLayoutId id="2147484469" r:id="rId6"/>
    <p:sldLayoutId id="2147484470" r:id="rId7"/>
    <p:sldLayoutId id="2147484471" r:id="rId8"/>
    <p:sldLayoutId id="2147484472" r:id="rId9"/>
    <p:sldLayoutId id="2147484473" r:id="rId10"/>
    <p:sldLayoutId id="214748447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1.jpeg"/><Relationship Id="rId7" Type="http://schemas.openxmlformats.org/officeDocument/2006/relationships/image" Target="../media/image64.jpeg"/><Relationship Id="rId2" Type="http://schemas.openxmlformats.org/officeDocument/2006/relationships/hyperlink" Target="http://www.smartaids.ru/sighting_loss/99/2532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hyperlink" Target="http://www.smartaids.ru/sighting_loss/99/2479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6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Прямоугольник 6">
            <a:extLst>
              <a:ext uri="{FF2B5EF4-FFF2-40B4-BE49-F238E27FC236}">
                <a16:creationId xmlns:a16="http://schemas.microsoft.com/office/drawing/2014/main" id="{3476F681-DF8E-4FD8-8E57-2C249ABA5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1989138"/>
            <a:ext cx="7272338" cy="18303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5861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5861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5861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5861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5861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861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861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861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5861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2600" b="1" dirty="0">
                <a:solidFill>
                  <a:srgbClr val="C00000"/>
                </a:solidFill>
                <a:latin typeface="+mj-lt"/>
                <a:cs typeface="Tahoma" panose="020B0604030504040204" pitchFamily="34" charset="0"/>
              </a:rPr>
              <a:t>ТЕХНИЧЕСКИЕ УСЛОВИЯ ОРГАНИЗАЦИИ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2600" b="1" dirty="0">
                <a:solidFill>
                  <a:srgbClr val="C00000"/>
                </a:solidFill>
                <a:latin typeface="+mj-lt"/>
                <a:cs typeface="Tahoma" panose="020B0604030504040204" pitchFamily="34" charset="0"/>
              </a:rPr>
              <a:t>ИНКЛЮЗИВНОГО ОБРАЗОВАНИЯ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2600" b="1" dirty="0">
                <a:solidFill>
                  <a:srgbClr val="C00000"/>
                </a:solidFill>
                <a:latin typeface="+mj-lt"/>
                <a:cs typeface="Tahoma" panose="020B0604030504040204" pitchFamily="34" charset="0"/>
              </a:rPr>
              <a:t>В УЧРЕЖДЕНИЯХ СПО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452813"/>
            <a:ext cx="2881313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AD44AA-440C-4F6D-B297-EA379D265781}"/>
              </a:ext>
            </a:extLst>
          </p:cNvPr>
          <p:cNvSpPr txBox="1"/>
          <p:nvPr/>
        </p:nvSpPr>
        <p:spPr>
          <a:xfrm>
            <a:off x="4139952" y="5373216"/>
            <a:ext cx="50948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C2036"/>
                </a:solidFill>
                <a:latin typeface="+mn-lt"/>
              </a:rPr>
              <a:t>Волкова Екатерина Дмитриевна, </a:t>
            </a:r>
          </a:p>
          <a:p>
            <a:r>
              <a:rPr lang="ru-RU" b="1" dirty="0">
                <a:solidFill>
                  <a:srgbClr val="CC2036"/>
                </a:solidFill>
                <a:latin typeface="+mn-lt"/>
              </a:rPr>
              <a:t>преподаватель ГПОУ</a:t>
            </a:r>
          </a:p>
          <a:p>
            <a:r>
              <a:rPr lang="ru-RU" b="1" dirty="0">
                <a:solidFill>
                  <a:srgbClr val="CC2036"/>
                </a:solidFill>
                <a:latin typeface="+mn-lt"/>
              </a:rPr>
              <a:t> «Профессиональный колледж г. Новокузнецка»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http://www.radugazvukov.ru/upload/iblock/1d3/FrontR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3929063"/>
            <a:ext cx="1760538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Номер слайда 7"/>
          <p:cNvSpPr txBox="1">
            <a:spLocks noGrp="1"/>
          </p:cNvSpPr>
          <p:nvPr/>
        </p:nvSpPr>
        <p:spPr bwMode="auto">
          <a:xfrm>
            <a:off x="7437438" y="647700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sz="1200">
              <a:solidFill>
                <a:srgbClr val="9D3594"/>
              </a:solidFill>
              <a:latin typeface="Franklin Gothic Book" pitchFamily="34" charset="0"/>
            </a:endParaRP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5FA48E00-61C3-4FCB-B771-4A67F0DB3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3" y="971550"/>
            <a:ext cx="5708650" cy="8921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АКУСТИЧЕСКИЕ </a:t>
            </a:r>
            <a:r>
              <a:rPr lang="en-US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FM-</a:t>
            </a: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СИСТЕМЫ  </a:t>
            </a:r>
          </a:p>
          <a:p>
            <a:pPr eaLnBrk="1" hangingPunct="1">
              <a:defRPr/>
            </a:pP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(Системы свободного звукового поля)</a:t>
            </a:r>
          </a:p>
        </p:txBody>
      </p:sp>
      <p:pic>
        <p:nvPicPr>
          <p:cNvPr id="15365" name="Picture 18" descr="http://www.horsluh.ru/upload/Dynamic_SoundField_teacher_with_whole_system_worldma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3963" y="836613"/>
            <a:ext cx="2528887" cy="379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Прямоугольник 5">
            <a:extLst>
              <a:ext uri="{FF2B5EF4-FFF2-40B4-BE49-F238E27FC236}">
                <a16:creationId xmlns:a16="http://schemas.microsoft.com/office/drawing/2014/main" id="{389694EF-1262-49C6-8386-4898619B7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970088"/>
            <a:ext cx="5775325" cy="20923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ru-RU" altLang="ru-RU" sz="1500" dirty="0">
                <a:solidFill>
                  <a:srgbClr val="404040"/>
                </a:solidFill>
                <a:latin typeface="+mn-lt"/>
                <a:cs typeface="Tahoma" panose="020B0604030504040204" pitchFamily="34" charset="0"/>
              </a:rPr>
              <a:t>Акустические системы являются дополнительным элементом </a:t>
            </a:r>
            <a:r>
              <a:rPr lang="en-US" altLang="ru-RU" sz="1500" dirty="0">
                <a:solidFill>
                  <a:srgbClr val="404040"/>
                </a:solidFill>
                <a:latin typeface="+mn-lt"/>
                <a:cs typeface="Tahoma" panose="020B0604030504040204" pitchFamily="34" charset="0"/>
              </a:rPr>
              <a:t>FM-</a:t>
            </a:r>
            <a:r>
              <a:rPr lang="ru-RU" altLang="ru-RU" sz="1500" dirty="0">
                <a:solidFill>
                  <a:srgbClr val="404040"/>
                </a:solidFill>
                <a:latin typeface="+mn-lt"/>
                <a:cs typeface="Tahoma" panose="020B0604030504040204" pitchFamily="34" charset="0"/>
              </a:rPr>
              <a:t>системы, и служат для создания в учебном помещении условий хорошей слышимости для всех групп учащихся. 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ru-RU" altLang="ru-RU" sz="1500" dirty="0">
                <a:solidFill>
                  <a:srgbClr val="404040"/>
                </a:solidFill>
                <a:latin typeface="+mn-lt"/>
                <a:cs typeface="Tahoma" panose="020B0604030504040204" pitchFamily="34" charset="0"/>
              </a:rPr>
              <a:t>Голос преподавателя поступает с микрофона через </a:t>
            </a:r>
            <a:r>
              <a:rPr lang="en-US" altLang="ru-RU" sz="1500" dirty="0">
                <a:solidFill>
                  <a:srgbClr val="404040"/>
                </a:solidFill>
                <a:latin typeface="+mn-lt"/>
                <a:cs typeface="Tahoma" panose="020B0604030504040204" pitchFamily="34" charset="0"/>
              </a:rPr>
              <a:t>FM-</a:t>
            </a:r>
            <a:r>
              <a:rPr lang="ru-RU" altLang="ru-RU" sz="1500" dirty="0">
                <a:solidFill>
                  <a:srgbClr val="404040"/>
                </a:solidFill>
                <a:latin typeface="+mn-lt"/>
                <a:cs typeface="Tahoma" panose="020B0604030504040204" pitchFamily="34" charset="0"/>
              </a:rPr>
              <a:t>передатчик на акустическую колонку. Одновременно сигнал поступает и на </a:t>
            </a:r>
            <a:r>
              <a:rPr lang="en-US" altLang="ru-RU" sz="1500" dirty="0">
                <a:solidFill>
                  <a:srgbClr val="404040"/>
                </a:solidFill>
                <a:latin typeface="+mn-lt"/>
                <a:cs typeface="Tahoma" panose="020B0604030504040204" pitchFamily="34" charset="0"/>
              </a:rPr>
              <a:t>FM</a:t>
            </a:r>
            <a:r>
              <a:rPr lang="ru-RU" altLang="ru-RU" sz="1500" dirty="0">
                <a:solidFill>
                  <a:srgbClr val="404040"/>
                </a:solidFill>
                <a:latin typeface="+mn-lt"/>
                <a:cs typeface="Tahoma" panose="020B0604030504040204" pitchFamily="34" charset="0"/>
              </a:rPr>
              <a:t>-приемники слабослышащих учащихся. Динамики аудиоколонок мягко усиливают голос преподавателя, равномерно распространяют его по помещению. </a:t>
            </a:r>
          </a:p>
        </p:txBody>
      </p:sp>
      <p:pic>
        <p:nvPicPr>
          <p:cNvPr id="15367" name="Picture 4" descr="http://www.advanced-education.com/educators/products/classroom-amplification/frontrow-juno/Jun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200" y="4075113"/>
            <a:ext cx="1249363" cy="222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7"/>
          <p:cNvSpPr txBox="1">
            <a:spLocks noGrp="1"/>
          </p:cNvSpPr>
          <p:nvPr/>
        </p:nvSpPr>
        <p:spPr bwMode="auto">
          <a:xfrm>
            <a:off x="8229600" y="647700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sz="1200">
              <a:solidFill>
                <a:srgbClr val="9D3594"/>
              </a:solidFill>
              <a:latin typeface="Franklin Gothic Book" pitchFamily="34" charset="0"/>
            </a:endParaRP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AB419512-CC24-47EA-9995-D8406A77F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79488"/>
            <a:ext cx="7607300" cy="492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ИНФОРМАЦИОННЫЕ (ИНДУКЦИОННЫЕ) СИСТЕМЫ</a:t>
            </a:r>
          </a:p>
        </p:txBody>
      </p:sp>
      <p:pic>
        <p:nvPicPr>
          <p:cNvPr id="16388" name="Picture 8" descr="http://www.radugazvukov.ru/upload/iblock/3ad/%D0%9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2863" y="4065588"/>
            <a:ext cx="1830387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5">
            <a:extLst>
              <a:ext uri="{FF2B5EF4-FFF2-40B4-BE49-F238E27FC236}">
                <a16:creationId xmlns:a16="http://schemas.microsoft.com/office/drawing/2014/main" id="{DC0757E6-B5FA-4427-AF30-303B353E4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700213"/>
            <a:ext cx="5302250" cy="394979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just" eaLnBrk="1" hangingPunct="1">
              <a:spcBef>
                <a:spcPts val="400"/>
              </a:spcBef>
              <a:spcAft>
                <a:spcPts val="400"/>
              </a:spcAft>
              <a:defRPr/>
            </a:pPr>
            <a:r>
              <a:rPr lang="ru-RU" sz="1400" dirty="0">
                <a:solidFill>
                  <a:srgbClr val="404040"/>
                </a:solidFill>
                <a:latin typeface="+mn-lt"/>
                <a:cs typeface="Tahoma" pitchFamily="34" charset="0"/>
              </a:rPr>
              <a:t>Индукционные системы служат для передачи голоса или иного </a:t>
            </a:r>
            <a:r>
              <a:rPr lang="ru-RU" sz="1400" dirty="0" err="1">
                <a:solidFill>
                  <a:srgbClr val="404040"/>
                </a:solidFill>
                <a:latin typeface="+mn-lt"/>
                <a:cs typeface="Tahoma" pitchFamily="34" charset="0"/>
              </a:rPr>
              <a:t>аудиосигнала</a:t>
            </a:r>
            <a:r>
              <a:rPr lang="ru-RU" sz="1400" dirty="0">
                <a:solidFill>
                  <a:srgbClr val="404040"/>
                </a:solidFill>
                <a:latin typeface="+mn-lt"/>
                <a:cs typeface="Tahoma" pitchFamily="34" charset="0"/>
              </a:rPr>
              <a:t> с микрофона непосредственно в слуховые аппараты или звуковые процессоры системы </a:t>
            </a:r>
            <a:r>
              <a:rPr lang="ru-RU" sz="1400" dirty="0" err="1">
                <a:solidFill>
                  <a:srgbClr val="404040"/>
                </a:solidFill>
                <a:latin typeface="+mn-lt"/>
                <a:cs typeface="Tahoma" pitchFamily="34" charset="0"/>
              </a:rPr>
              <a:t>кохлеарной</a:t>
            </a:r>
            <a:r>
              <a:rPr lang="ru-RU" sz="1400" dirty="0">
                <a:solidFill>
                  <a:srgbClr val="404040"/>
                </a:solidFill>
                <a:latin typeface="+mn-lt"/>
                <a:cs typeface="Tahoma" pitchFamily="34" charset="0"/>
              </a:rPr>
              <a:t> имплантации  учащихся</a:t>
            </a:r>
            <a:r>
              <a:rPr lang="en-US" sz="1400" dirty="0">
                <a:solidFill>
                  <a:srgbClr val="404040"/>
                </a:solidFill>
                <a:latin typeface="+mn-lt"/>
                <a:cs typeface="Tahoma" pitchFamily="34" charset="0"/>
              </a:rPr>
              <a:t>:</a:t>
            </a:r>
            <a:endParaRPr lang="ru-RU" sz="1400" dirty="0">
              <a:solidFill>
                <a:srgbClr val="404040"/>
              </a:solidFill>
              <a:latin typeface="+mn-lt"/>
              <a:cs typeface="Tahoma" pitchFamily="34" charset="0"/>
            </a:endParaRPr>
          </a:p>
          <a:p>
            <a:pPr marL="180975" indent="-171450" algn="just" eaLnBrk="1" hangingPunct="1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404040"/>
                </a:solidFill>
                <a:latin typeface="+mn-lt"/>
                <a:cs typeface="Tahoma" pitchFamily="34" charset="0"/>
              </a:rPr>
              <a:t>когда не удобно использовать индивидуальные </a:t>
            </a:r>
            <a:r>
              <a:rPr lang="en-US" sz="1400" dirty="0">
                <a:solidFill>
                  <a:srgbClr val="404040"/>
                </a:solidFill>
                <a:latin typeface="+mn-lt"/>
                <a:cs typeface="Tahoma" pitchFamily="34" charset="0"/>
              </a:rPr>
              <a:t>FM-</a:t>
            </a:r>
            <a:r>
              <a:rPr lang="ru-RU" sz="1400" dirty="0">
                <a:solidFill>
                  <a:srgbClr val="404040"/>
                </a:solidFill>
                <a:latin typeface="+mn-lt"/>
                <a:cs typeface="Tahoma" pitchFamily="34" charset="0"/>
              </a:rPr>
              <a:t>системы - в библиотеке,  в спортзале, в деканате, и т.д., </a:t>
            </a:r>
          </a:p>
          <a:p>
            <a:pPr marL="180975" indent="-171450" algn="just" eaLnBrk="1" hangingPunct="1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404040"/>
                </a:solidFill>
                <a:latin typeface="+mn-lt"/>
                <a:cs typeface="Tahoma" pitchFamily="34" charset="0"/>
              </a:rPr>
              <a:t>при необходимости обеспечить трансляцию  выступления в крупных аудиториях, актовых залах без выдачи индивидуальных </a:t>
            </a:r>
            <a:r>
              <a:rPr lang="en-US" sz="1400" dirty="0">
                <a:solidFill>
                  <a:srgbClr val="404040"/>
                </a:solidFill>
                <a:latin typeface="+mn-lt"/>
                <a:cs typeface="Tahoma" pitchFamily="34" charset="0"/>
              </a:rPr>
              <a:t>FM-</a:t>
            </a:r>
            <a:r>
              <a:rPr lang="ru-RU" sz="1400" dirty="0">
                <a:solidFill>
                  <a:srgbClr val="404040"/>
                </a:solidFill>
                <a:latin typeface="+mn-lt"/>
                <a:cs typeface="Tahoma" pitchFamily="34" charset="0"/>
              </a:rPr>
              <a:t>приемников</a:t>
            </a:r>
            <a:r>
              <a:rPr lang="en-US" sz="1400" dirty="0">
                <a:solidFill>
                  <a:srgbClr val="404040"/>
                </a:solidFill>
                <a:latin typeface="+mn-lt"/>
                <a:cs typeface="Tahoma" pitchFamily="34" charset="0"/>
              </a:rPr>
              <a:t>;</a:t>
            </a:r>
            <a:r>
              <a:rPr lang="ru-RU" sz="1400" b="1" dirty="0">
                <a:solidFill>
                  <a:srgbClr val="404040"/>
                </a:solidFill>
                <a:latin typeface="+mn-lt"/>
                <a:cs typeface="Tahoma" pitchFamily="34" charset="0"/>
              </a:rPr>
              <a:t> </a:t>
            </a:r>
            <a:endParaRPr lang="en-US" sz="1400" b="1" dirty="0">
              <a:solidFill>
                <a:srgbClr val="404040"/>
              </a:solidFill>
              <a:latin typeface="+mn-lt"/>
              <a:cs typeface="Tahoma" pitchFamily="34" charset="0"/>
            </a:endParaRPr>
          </a:p>
          <a:p>
            <a:pPr algn="just"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ru-RU" sz="1400" b="1" dirty="0">
                <a:solidFill>
                  <a:srgbClr val="404040"/>
                </a:solidFill>
                <a:latin typeface="+mn-lt"/>
                <a:cs typeface="Tahoma" pitchFamily="34" charset="0"/>
              </a:rPr>
              <a:t>В крупных и общественных помещениях </a:t>
            </a:r>
            <a:r>
              <a:rPr lang="ru-RU" sz="1400" dirty="0">
                <a:solidFill>
                  <a:srgbClr val="404040"/>
                </a:solidFill>
                <a:latin typeface="+mn-lt"/>
                <a:cs typeface="Tahoma" pitchFamily="34" charset="0"/>
              </a:rPr>
              <a:t>(актовые и концертные залы, большие аудитории, холлы, коридоры, и пр.) </a:t>
            </a:r>
            <a:r>
              <a:rPr lang="ru-RU" sz="1400" b="1" dirty="0">
                <a:solidFill>
                  <a:srgbClr val="404040"/>
                </a:solidFill>
                <a:latin typeface="+mn-lt"/>
                <a:cs typeface="Tahoma" pitchFamily="34" charset="0"/>
              </a:rPr>
              <a:t>размещаются стационарные информационные панели</a:t>
            </a:r>
            <a:r>
              <a:rPr lang="ru-RU" sz="1400" dirty="0">
                <a:solidFill>
                  <a:srgbClr val="404040"/>
                </a:solidFill>
                <a:latin typeface="+mn-lt"/>
                <a:cs typeface="Tahoma" pitchFamily="34" charset="0"/>
              </a:rPr>
              <a:t>, которые подсоединяются к громкой связи зала (микрофону, звукоснимающему оборудованию, микшерному пульту), и обеспечивают значительный радиус передачи речи, музыки (до 700 кв.м.).</a:t>
            </a:r>
          </a:p>
        </p:txBody>
      </p:sp>
      <p:pic>
        <p:nvPicPr>
          <p:cNvPr id="16390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836738"/>
            <a:ext cx="2879725" cy="177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2" descr="Сол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3343275"/>
            <a:ext cx="392430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Номер слайда 7"/>
          <p:cNvSpPr txBox="1">
            <a:spLocks noGrp="1"/>
          </p:cNvSpPr>
          <p:nvPr/>
        </p:nvSpPr>
        <p:spPr bwMode="auto">
          <a:xfrm>
            <a:off x="8229600" y="647700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sz="1200">
              <a:solidFill>
                <a:srgbClr val="9D3594"/>
              </a:solidFill>
              <a:latin typeface="Franklin Gothic Book" pitchFamily="34" charset="0"/>
            </a:endParaRP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D760DF57-A741-4F6E-950E-289054E19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082675"/>
            <a:ext cx="3995737" cy="492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Слухоречевые тренажёры</a:t>
            </a:r>
            <a:endParaRPr lang="ru-RU" sz="2600" dirty="0">
              <a:solidFill>
                <a:srgbClr val="C00000"/>
              </a:solidFill>
              <a:latin typeface="+mj-lt"/>
              <a:cs typeface="Tahoma" pitchFamily="34" charset="0"/>
            </a:endParaRPr>
          </a:p>
        </p:txBody>
      </p:sp>
      <p:sp>
        <p:nvSpPr>
          <p:cNvPr id="37895" name="Прямоугольник 5">
            <a:extLst>
              <a:ext uri="{FF2B5EF4-FFF2-40B4-BE49-F238E27FC236}">
                <a16:creationId xmlns:a16="http://schemas.microsoft.com/office/drawing/2014/main" id="{70E0BD44-0D50-4FDB-B728-DEA7D589C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751013"/>
            <a:ext cx="7058025" cy="14001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ru-RU" altLang="ru-RU" sz="1500" dirty="0">
                <a:solidFill>
                  <a:srgbClr val="404040"/>
                </a:solidFill>
                <a:latin typeface="+mn-lt"/>
                <a:cs typeface="Tahoma" panose="020B0604030504040204" pitchFamily="34" charset="0"/>
              </a:rPr>
              <a:t>Предназначены для проведения индивидуальных занятий по развитию слухового восприятия, отработки ритмико-интонационной речи в коррекционной работе с детьми, имеющими различную степень потери слуха. </a:t>
            </a:r>
            <a:endParaRPr lang="en-US" altLang="ru-RU" sz="1500" dirty="0">
              <a:solidFill>
                <a:srgbClr val="404040"/>
              </a:solidFill>
              <a:latin typeface="+mn-lt"/>
              <a:cs typeface="Tahoma" panose="020B0604030504040204" pitchFamily="34" charset="0"/>
            </a:endParaRP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ru-RU" altLang="ru-RU" sz="1500" dirty="0">
                <a:solidFill>
                  <a:srgbClr val="404040"/>
                </a:solidFill>
                <a:latin typeface="+mn-lt"/>
                <a:cs typeface="Tahoma" panose="020B0604030504040204" pitchFamily="34" charset="0"/>
              </a:rPr>
              <a:t>Используются в коррекционных учебных заведениях, а также в учебных заведениях, реализующих систему инклюзивного образования. </a:t>
            </a:r>
          </a:p>
        </p:txBody>
      </p:sp>
      <p:sp>
        <p:nvSpPr>
          <p:cNvPr id="37896" name="Прямоугольник 5">
            <a:extLst>
              <a:ext uri="{FF2B5EF4-FFF2-40B4-BE49-F238E27FC236}">
                <a16:creationId xmlns:a16="http://schemas.microsoft.com/office/drawing/2014/main" id="{2202C877-B62D-4978-A432-EFF434500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573463"/>
            <a:ext cx="3724275" cy="20161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altLang="ru-RU" sz="1500" dirty="0">
                <a:solidFill>
                  <a:srgbClr val="404040"/>
                </a:solidFill>
                <a:latin typeface="+mn-lt"/>
                <a:cs typeface="Tahoma" panose="020B0604030504040204" pitchFamily="34" charset="0"/>
              </a:rPr>
              <a:t>помогает осмыслить и понять каждое сказанное слово;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altLang="ru-RU" sz="1500" dirty="0">
                <a:solidFill>
                  <a:srgbClr val="404040"/>
                </a:solidFill>
                <a:latin typeface="+mn-lt"/>
                <a:cs typeface="Tahoma" panose="020B0604030504040204" pitchFamily="34" charset="0"/>
              </a:rPr>
              <a:t>помогает слышать свой голос, развивать свою речь, общаться с педагогом с большим пониманием и уверенностью;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altLang="ru-RU" sz="1500" dirty="0">
                <a:solidFill>
                  <a:srgbClr val="404040"/>
                </a:solidFill>
                <a:latin typeface="+mn-lt"/>
                <a:cs typeface="Tahoma" panose="020B0604030504040204" pitchFamily="34" charset="0"/>
              </a:rPr>
              <a:t>имеет высокое качество звука, позволяет учащимся регулировать свой голос;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7"/>
          <p:cNvSpPr txBox="1">
            <a:spLocks noGrp="1"/>
          </p:cNvSpPr>
          <p:nvPr/>
        </p:nvSpPr>
        <p:spPr bwMode="auto">
          <a:xfrm>
            <a:off x="8229600" y="647700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sz="1200">
              <a:solidFill>
                <a:srgbClr val="9D3594"/>
              </a:solidFill>
              <a:latin typeface="Franklin Gothic Book" pitchFamily="34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95DF10E4-57FE-429E-B722-C709B47FB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0775" y="149225"/>
            <a:ext cx="2835275" cy="4619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400" b="1">
                <a:solidFill>
                  <a:srgbClr val="4F61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ПРОБЛЕМАТИКА</a:t>
            </a:r>
          </a:p>
        </p:txBody>
      </p:sp>
      <p:pic>
        <p:nvPicPr>
          <p:cNvPr id="20484" name="Picture 9" descr="E:\Общая\ДОСТУПНАЯ СРЕДА. ИНКЛЮЗИЯ\Презентации\ФОТО\4 с нарушением зре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1116013"/>
            <a:ext cx="4475162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5">
            <a:extLst>
              <a:ext uri="{FF2B5EF4-FFF2-40B4-BE49-F238E27FC236}">
                <a16:creationId xmlns:a16="http://schemas.microsoft.com/office/drawing/2014/main" id="{C9EF335E-1829-41AB-95AD-6FCB33902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13" y="5788025"/>
            <a:ext cx="8969375" cy="4921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УЧАЩИЕСЯ С НАРУШЕННОЙ ФУНКЦИЕЙ ЗРЕНИЯ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Номер слайда 7"/>
          <p:cNvSpPr txBox="1">
            <a:spLocks noGrp="1"/>
          </p:cNvSpPr>
          <p:nvPr/>
        </p:nvSpPr>
        <p:spPr bwMode="auto">
          <a:xfrm>
            <a:off x="8229600" y="647700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sz="1200">
              <a:solidFill>
                <a:srgbClr val="9D3594"/>
              </a:solidFill>
              <a:latin typeface="Franklin Gothic Book" pitchFamily="34" charset="0"/>
            </a:endParaRP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08A91EF6-B499-4362-8C00-44BB377FF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1084263"/>
            <a:ext cx="8394700" cy="4921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ЭЛЕКТРОННЫЕ ВИДЕОУВЕЛИЧИТЕЛИ (ПОРТАТИВНЫЕ)</a:t>
            </a:r>
          </a:p>
        </p:txBody>
      </p:sp>
      <p:sp>
        <p:nvSpPr>
          <p:cNvPr id="40966" name="Прямоугольник 5">
            <a:extLst>
              <a:ext uri="{FF2B5EF4-FFF2-40B4-BE49-F238E27FC236}">
                <a16:creationId xmlns:a16="http://schemas.microsoft.com/office/drawing/2014/main" id="{178BD783-6D58-45BA-8735-86A2B722E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1763713"/>
            <a:ext cx="8026400" cy="10160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ru-RU" altLang="ru-RU" sz="1500" dirty="0">
                <a:solidFill>
                  <a:srgbClr val="404040"/>
                </a:solidFill>
                <a:latin typeface="+mn-lt"/>
                <a:cs typeface="Tahoma" panose="020B0604030504040204" pitchFamily="34" charset="0"/>
              </a:rPr>
              <a:t>Использование </a:t>
            </a:r>
            <a:r>
              <a:rPr lang="ru-RU" altLang="ru-RU" sz="1500" dirty="0" err="1">
                <a:solidFill>
                  <a:srgbClr val="404040"/>
                </a:solidFill>
                <a:latin typeface="+mn-lt"/>
                <a:cs typeface="Tahoma" panose="020B0604030504040204" pitchFamily="34" charset="0"/>
              </a:rPr>
              <a:t>видеоувеличителей</a:t>
            </a:r>
            <a:r>
              <a:rPr lang="ru-RU" altLang="ru-RU" sz="1500" dirty="0">
                <a:solidFill>
                  <a:srgbClr val="404040"/>
                </a:solidFill>
                <a:latin typeface="+mn-lt"/>
                <a:cs typeface="Tahoma" panose="020B0604030504040204" pitchFamily="34" charset="0"/>
              </a:rPr>
              <a:t> является самым современным способом чтения для слабовидящих людей. С их помощью человек сможет прочесть даже самый мелкий и неразборчивый шрифт. В зависимости от сферы применения могут различаться в размерах и возможностях. </a:t>
            </a:r>
          </a:p>
        </p:txBody>
      </p:sp>
      <p:pic>
        <p:nvPicPr>
          <p:cNvPr id="21509" name="Picture 2" descr="Портативн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2050" y="5210175"/>
            <a:ext cx="1416050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2575" y="3062288"/>
            <a:ext cx="17716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888" y="4981575"/>
            <a:ext cx="2030412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88" y="3122613"/>
            <a:ext cx="233362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8" descr="C:\Users\Ivanova\Documents\Optelec\Материалы с портала\Фото\Compact+ triple image 1000pixel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84925" y="4995863"/>
            <a:ext cx="2185988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Рисунок 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41675" y="3260725"/>
            <a:ext cx="22987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7"/>
          <p:cNvSpPr txBox="1">
            <a:spLocks noGrp="1"/>
          </p:cNvSpPr>
          <p:nvPr/>
        </p:nvSpPr>
        <p:spPr bwMode="auto">
          <a:xfrm>
            <a:off x="8229600" y="647700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sz="1200">
              <a:solidFill>
                <a:srgbClr val="9D3594"/>
              </a:solidFill>
              <a:latin typeface="Franklin Gothic Book" pitchFamily="34" charset="0"/>
            </a:endParaRPr>
          </a:p>
        </p:txBody>
      </p:sp>
      <p:pic>
        <p:nvPicPr>
          <p:cNvPr id="22532" name="Содержимое 3" descr="MultiView 24 HD with document 2_HR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3835673"/>
            <a:ext cx="2417763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25" y="2060848"/>
            <a:ext cx="2525713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Рисунок 4" descr="_BOS10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2202136"/>
            <a:ext cx="3790950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88" y="3703911"/>
            <a:ext cx="2554287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BB5EA87D-10B4-4683-B058-1608AC1F7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1084263"/>
            <a:ext cx="8394700" cy="4921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ЭЛЕКТРОННЫЕ ВИДЕОУВЕЛИЧИТЕЛИ (СТАЦИОНАРНЫЕ)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Номер слайда 7"/>
          <p:cNvSpPr txBox="1">
            <a:spLocks noGrp="1"/>
          </p:cNvSpPr>
          <p:nvPr/>
        </p:nvSpPr>
        <p:spPr bwMode="auto">
          <a:xfrm>
            <a:off x="8229600" y="647700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sz="1200">
              <a:solidFill>
                <a:srgbClr val="9D3594"/>
              </a:solidFill>
              <a:latin typeface="Franklin Gothic Book" pitchFamily="34" charset="0"/>
            </a:endParaRP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9919FA5C-7B15-4381-981D-D7A12CA8C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1112838"/>
            <a:ext cx="8321675" cy="4921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ПОРТАТИВНЫЙ ДИСПЛЕЙ-КЛАВИАТУРА БРАЙЛЯ</a:t>
            </a:r>
          </a:p>
        </p:txBody>
      </p:sp>
      <p:sp>
        <p:nvSpPr>
          <p:cNvPr id="43014" name="Прямоугольник 5">
            <a:extLst>
              <a:ext uri="{FF2B5EF4-FFF2-40B4-BE49-F238E27FC236}">
                <a16:creationId xmlns:a16="http://schemas.microsoft.com/office/drawing/2014/main" id="{C79254B1-192F-42E7-95C7-C5C596065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8" y="1562100"/>
            <a:ext cx="8280400" cy="2170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500" dirty="0">
                <a:solidFill>
                  <a:srgbClr val="404040"/>
                </a:solidFill>
                <a:latin typeface="+mn-lt"/>
                <a:cs typeface="Tahoma" panose="020B0604030504040204" pitchFamily="34" charset="0"/>
              </a:rPr>
              <a:t>Дисплей-клавиатура Брайля - это электро-механическое устройство для незрячих людей, владеющих азбукой Брайля, позволяющее им полноценно пользоваться персональным компьютером. Дисплей-клавиатура Брайля снабжен высококачественными </a:t>
            </a:r>
            <a:r>
              <a:rPr lang="ru-RU" altLang="ru-RU" sz="1500" dirty="0" err="1">
                <a:solidFill>
                  <a:srgbClr val="404040"/>
                </a:solidFill>
                <a:latin typeface="+mn-lt"/>
                <a:cs typeface="Tahoma" panose="020B0604030504040204" pitchFamily="34" charset="0"/>
              </a:rPr>
              <a:t>брайлевскими</a:t>
            </a:r>
            <a:r>
              <a:rPr lang="ru-RU" altLang="ru-RU" sz="1500" dirty="0">
                <a:solidFill>
                  <a:srgbClr val="404040"/>
                </a:solidFill>
                <a:latin typeface="+mn-lt"/>
                <a:cs typeface="Tahoma" panose="020B0604030504040204" pitchFamily="34" charset="0"/>
              </a:rPr>
              <a:t> клавишами и рассчитан на пальцевое управление и восприятие информации. Устройство можно использовать вместе с программами экранного доступа, что позволяет учащимся полностью управлять компьютером на своем учебном месте.</a:t>
            </a:r>
          </a:p>
        </p:txBody>
      </p:sp>
      <p:pic>
        <p:nvPicPr>
          <p:cNvPr id="23557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088" y="4121150"/>
            <a:ext cx="2409825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1338" y="4292600"/>
            <a:ext cx="1984375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0975" y="3776663"/>
            <a:ext cx="386715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Номер слайда 7"/>
          <p:cNvSpPr txBox="1">
            <a:spLocks noGrp="1"/>
          </p:cNvSpPr>
          <p:nvPr/>
        </p:nvSpPr>
        <p:spPr bwMode="auto">
          <a:xfrm>
            <a:off x="8229600" y="647700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sz="1200">
              <a:solidFill>
                <a:srgbClr val="9D3594"/>
              </a:solidFill>
              <a:latin typeface="Franklin Gothic Book" pitchFamily="34" charset="0"/>
            </a:endParaRP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AAEC26E3-64C4-44EC-B14A-5B9E8F1BC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955675"/>
            <a:ext cx="6959600" cy="492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Программное обеспечение экранного доступа</a:t>
            </a:r>
          </a:p>
        </p:txBody>
      </p:sp>
      <p:sp>
        <p:nvSpPr>
          <p:cNvPr id="44038" name="Прямоугольник 5">
            <a:extLst>
              <a:ext uri="{FF2B5EF4-FFF2-40B4-BE49-F238E27FC236}">
                <a16:creationId xmlns:a16="http://schemas.microsoft.com/office/drawing/2014/main" id="{06979DAF-DCA6-4F00-A3DD-EBFA02847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1581150"/>
            <a:ext cx="8247062" cy="12461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500" dirty="0">
                <a:latin typeface="+mn-lt"/>
                <a:cs typeface="Arial" panose="020B0604020202020204" pitchFamily="34" charset="0"/>
              </a:rPr>
              <a:t>Современное развитие адаптивных технологий расширяет возможности незрячих в области освоения компьютерной техники общего назначения. Наиболее популярными из средств, призванных помочь незрячим и слабовидящим людям получить доступ к компьютерным и информационным технологиям, являются программы экранного доступа, экранного увеличения, текстовые редакторы, программное обеспечение для сканирования и чтения.</a:t>
            </a:r>
          </a:p>
        </p:txBody>
      </p:sp>
      <p:pic>
        <p:nvPicPr>
          <p:cNvPr id="24581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5963" y="4640263"/>
            <a:ext cx="132715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2916238"/>
            <a:ext cx="1905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50" y="5300663"/>
            <a:ext cx="8350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373D19E-F020-4C94-BFB5-63C5C957C1D1}"/>
              </a:ext>
            </a:extLst>
          </p:cNvPr>
          <p:cNvSpPr/>
          <p:nvPr/>
        </p:nvSpPr>
        <p:spPr>
          <a:xfrm>
            <a:off x="366713" y="3125788"/>
            <a:ext cx="5302250" cy="26320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500" dirty="0">
                <a:latin typeface="+mn-lt"/>
                <a:cs typeface="Arial" panose="020B0604020202020204" pitchFamily="34" charset="0"/>
              </a:rPr>
              <a:t>Функция экранного увеличения, поддержка речевого выхода и возможностью ввода/вывода текста посредством шрифта Брайля. </a:t>
            </a:r>
          </a:p>
          <a:p>
            <a:pPr eaLnBrk="1" hangingPunct="1">
              <a:spcAft>
                <a:spcPts val="0"/>
              </a:spcAft>
              <a:defRPr/>
            </a:pPr>
            <a:endParaRPr lang="ru-RU" altLang="ru-RU" sz="1500" dirty="0">
              <a:latin typeface="+mn-lt"/>
              <a:cs typeface="Arial" panose="020B0604020202020204" pitchFamily="34" charset="0"/>
            </a:endParaRPr>
          </a:p>
          <a:p>
            <a:pPr marL="171450" indent="-171450"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latin typeface="+mn-lt"/>
                <a:cs typeface="Arial" panose="020B0604020202020204" pitchFamily="34" charset="0"/>
              </a:rPr>
              <a:t>Речевой синтезатор и поддержка </a:t>
            </a:r>
            <a:r>
              <a:rPr lang="ru-RU" sz="1500" dirty="0" err="1">
                <a:latin typeface="+mn-lt"/>
                <a:cs typeface="Arial" panose="020B0604020202020204" pitchFamily="34" charset="0"/>
              </a:rPr>
              <a:t>брайлевского</a:t>
            </a:r>
            <a:r>
              <a:rPr lang="ru-RU" sz="1500" dirty="0">
                <a:latin typeface="+mn-lt"/>
                <a:cs typeface="Arial" panose="020B0604020202020204" pitchFamily="34" charset="0"/>
              </a:rPr>
              <a:t> ввода/вывода текста.</a:t>
            </a:r>
          </a:p>
          <a:p>
            <a:pPr marL="171450" indent="-171450"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1500" dirty="0">
              <a:latin typeface="+mn-lt"/>
              <a:cs typeface="Arial" panose="020B0604020202020204" pitchFamily="34" charset="0"/>
            </a:endParaRPr>
          </a:p>
          <a:p>
            <a:pPr marL="171450" indent="-171450"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500" dirty="0">
                <a:latin typeface="+mn-lt"/>
                <a:cs typeface="Arial" panose="020B0604020202020204" pitchFamily="34" charset="0"/>
              </a:rPr>
              <a:t>Экранное увеличение и чтение содержимого экрана.</a:t>
            </a:r>
          </a:p>
          <a:p>
            <a:pPr marL="171450" indent="-171450"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altLang="ru-RU" sz="1500" dirty="0">
              <a:latin typeface="+mn-lt"/>
              <a:cs typeface="Arial" panose="020B0604020202020204" pitchFamily="34" charset="0"/>
            </a:endParaRPr>
          </a:p>
          <a:p>
            <a:pPr marL="171450" indent="-171450"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500" dirty="0">
                <a:latin typeface="+mn-lt"/>
                <a:cs typeface="Arial" panose="020B0604020202020204" pitchFamily="34" charset="0"/>
              </a:rPr>
              <a:t>Программа экранного увеличения высокого разрешения (HD)</a:t>
            </a:r>
          </a:p>
        </p:txBody>
      </p:sp>
      <p:pic>
        <p:nvPicPr>
          <p:cNvPr id="24585" name="Picture 6" descr="Программа экранного доступа Supernova Screen Read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025" y="3886200"/>
            <a:ext cx="1905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Номер слайда 7"/>
          <p:cNvSpPr txBox="1">
            <a:spLocks noGrp="1"/>
          </p:cNvSpPr>
          <p:nvPr/>
        </p:nvSpPr>
        <p:spPr bwMode="auto">
          <a:xfrm>
            <a:off x="8229600" y="647700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sz="1200">
              <a:solidFill>
                <a:srgbClr val="9D3594"/>
              </a:solidFill>
              <a:latin typeface="Franklin Gothic Book" pitchFamily="34" charset="0"/>
            </a:endParaRP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4AF5C0F8-758E-4AE3-8591-DEF1072CD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036638"/>
            <a:ext cx="2787650" cy="492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Принтеры Брайля</a:t>
            </a:r>
          </a:p>
        </p:txBody>
      </p:sp>
      <p:sp>
        <p:nvSpPr>
          <p:cNvPr id="45062" name="Прямоугольник 5">
            <a:extLst>
              <a:ext uri="{FF2B5EF4-FFF2-40B4-BE49-F238E27FC236}">
                <a16:creationId xmlns:a16="http://schemas.microsoft.com/office/drawing/2014/main" id="{CB04B314-45B2-4058-AFCE-34EA0EF74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1571625"/>
            <a:ext cx="8407400" cy="1708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500" dirty="0">
                <a:latin typeface="+mn-lt"/>
                <a:cs typeface="Arial" panose="020B0604020202020204" pitchFamily="34" charset="0"/>
              </a:rPr>
              <a:t>Принтеры Брайля позволяют незрячим и слабовидящим людям не только печатать текст рельефно-точечным шрифтом, но и конвертировать обычный текст в текст, написанным с помощью азбуки Брайля. Для людей с полной либо сильной потерей зрения чтение точечно-рельефного шрифта является основным средством получения информации после аудио-носителей. </a:t>
            </a:r>
            <a:r>
              <a:rPr lang="ru-RU" altLang="ru-RU" sz="1500" dirty="0" err="1">
                <a:latin typeface="+mn-lt"/>
                <a:cs typeface="Arial" panose="020B0604020202020204" pitchFamily="34" charset="0"/>
              </a:rPr>
              <a:t>Брайлевские</a:t>
            </a:r>
            <a:r>
              <a:rPr lang="ru-RU" altLang="ru-RU" sz="1500" dirty="0">
                <a:latin typeface="+mn-lt"/>
                <a:cs typeface="Arial" panose="020B0604020202020204" pitchFamily="34" charset="0"/>
              </a:rPr>
              <a:t> принтеры способны воспроизводить на бумаге не только текст, но и изображения, а также комбинировать их. Для незрячего человека это является отличным подспорьем в развитии образного мышления и воображения.</a:t>
            </a:r>
            <a:endParaRPr lang="ru-RU" altLang="ru-RU" sz="1500" dirty="0">
              <a:solidFill>
                <a:srgbClr val="404040"/>
              </a:solidFill>
              <a:latin typeface="+mn-lt"/>
              <a:cs typeface="Tahoma" panose="020B0604030504040204" pitchFamily="34" charset="0"/>
            </a:endParaRPr>
          </a:p>
        </p:txBody>
      </p:sp>
      <p:pic>
        <p:nvPicPr>
          <p:cNvPr id="25605" name="Picture 2" descr="Принтер для печати рельефно-точечным шрифтом Брайля Romeo Attach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5175" y="3389313"/>
            <a:ext cx="1976438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4" descr="Принтер для печати рельефно-точечным шрифтом Брайля Cyclo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5022850"/>
            <a:ext cx="2033587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588" y="3425825"/>
            <a:ext cx="1584325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51238" y="3419475"/>
            <a:ext cx="2052637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9" descr="Принтер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3" y="4960938"/>
            <a:ext cx="2095500" cy="126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Номер слайда 7"/>
          <p:cNvSpPr txBox="1">
            <a:spLocks noGrp="1"/>
          </p:cNvSpPr>
          <p:nvPr/>
        </p:nvSpPr>
        <p:spPr bwMode="auto">
          <a:xfrm>
            <a:off x="8229600" y="647700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sz="1200">
              <a:solidFill>
                <a:srgbClr val="9D3594"/>
              </a:solidFill>
              <a:latin typeface="Franklin Gothic Book" pitchFamily="34" charset="0"/>
            </a:endParaRP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858C9460-5FAA-40FB-9429-457D5B1B7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75" y="1004888"/>
            <a:ext cx="8626475" cy="4921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Читающая машина и клавиатура для работы с монитором</a:t>
            </a:r>
          </a:p>
        </p:txBody>
      </p:sp>
      <p:sp>
        <p:nvSpPr>
          <p:cNvPr id="46086" name="Прямоугольник 5">
            <a:extLst>
              <a:ext uri="{FF2B5EF4-FFF2-40B4-BE49-F238E27FC236}">
                <a16:creationId xmlns:a16="http://schemas.microsoft.com/office/drawing/2014/main" id="{4D1BD243-AC8F-4F85-9578-AC5E9D39A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75" y="1581150"/>
            <a:ext cx="6985000" cy="24923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altLang="ru-RU" sz="1500" dirty="0">
                <a:latin typeface="+mn-lt"/>
                <a:cs typeface="Arial" panose="020B0604020202020204" pitchFamily="34" charset="0"/>
              </a:rPr>
              <a:t>Читать можно когда угодно и где угодно с помощью сканирующей (читающей) машины. Она сочетает высокую скорость распознавания и возможность выбора естественно звучащего голоса.</a:t>
            </a:r>
          </a:p>
          <a:p>
            <a:pPr>
              <a:defRPr/>
            </a:pPr>
            <a:r>
              <a:rPr lang="ru-RU" altLang="ru-RU" sz="1500" dirty="0">
                <a:latin typeface="+mn-lt"/>
                <a:cs typeface="Arial" panose="020B0604020202020204" pitchFamily="34" charset="0"/>
              </a:rPr>
              <a:t>Можно читать учебники, журналы, газеты, книги. Устройство можно носить с собой, его питание осуществляется от встроенного аккумулятора. </a:t>
            </a:r>
          </a:p>
          <a:p>
            <a:pPr>
              <a:defRPr/>
            </a:pPr>
            <a:r>
              <a:rPr lang="ru-RU" altLang="ru-RU" sz="1500" dirty="0">
                <a:latin typeface="+mn-lt"/>
                <a:cs typeface="Arial" panose="020B0604020202020204" pitchFamily="34" charset="0"/>
              </a:rPr>
              <a:t>Для начала чтения необходимо включить устройство, выставить ручку камеры и поместить печатный источник под камерой. Нажать кнопку сканирования. Текст будет сфотографирован, и уже через несколько секунд устройство начнет чтение распознанного текста. Голосовое воспроизведение текста осуществляется благодаря встроенному синтезатору речи.</a:t>
            </a:r>
          </a:p>
        </p:txBody>
      </p:sp>
      <p:pic>
        <p:nvPicPr>
          <p:cNvPr id="26629" name="Содержимое 3" descr="BacoDiscussionsBlob"/>
          <p:cNvPicPr>
            <a:picLocks noGrp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56100" y="4151313"/>
            <a:ext cx="2055813" cy="1968500"/>
          </a:xfrm>
        </p:spPr>
      </p:pic>
      <p:pic>
        <p:nvPicPr>
          <p:cNvPr id="26630" name="Рисунок 4" descr="Клавиатур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6113" y="4594225"/>
            <a:ext cx="1741487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6625" y="4097338"/>
            <a:ext cx="3024188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97F39CA8-63B9-44FA-93A5-9C20B30549E0}"/>
              </a:ext>
            </a:extLst>
          </p:cNvPr>
          <p:cNvSpPr/>
          <p:nvPr/>
        </p:nvSpPr>
        <p:spPr>
          <a:xfrm>
            <a:off x="-108520" y="2276872"/>
            <a:ext cx="9163051" cy="317009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>
            <a:spAutoFit/>
          </a:bodyPr>
          <a:lstStyle/>
          <a:p>
            <a:pPr marL="538163" lvl="2" indent="-285750" eaLnBrk="1" hangingPunct="1">
              <a:spcBef>
                <a:spcPts val="1200"/>
              </a:spcBef>
              <a:spcAft>
                <a:spcPts val="1200"/>
              </a:spcAft>
              <a:buClr>
                <a:srgbClr val="ED145A"/>
              </a:buClr>
              <a:buFont typeface="Wingdings" pitchFamily="2" charset="2"/>
              <a:buChar char="ü"/>
              <a:tabLst>
                <a:tab pos="541338" algn="l"/>
              </a:tabLst>
              <a:defRPr/>
            </a:pP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Tahoma" pitchFamily="34" charset="0"/>
              </a:rPr>
              <a:t>Обеспечение </a:t>
            </a:r>
            <a:r>
              <a:rPr lang="ru-RU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cs typeface="Tahoma" pitchFamily="34" charset="0"/>
              </a:rPr>
              <a:t>ФИЗИЧЕСКОЙ ДОСТУПНОСТИ ЗДАНИЙ и ПОМЕЩЕНИЙ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Tahoma" pitchFamily="34" charset="0"/>
              </a:rPr>
              <a:t>образовательных учреждений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cs typeface="Tahoma" pitchFamily="34" charset="0"/>
              </a:rPr>
              <a:t>для учащихся с нарушением опорно-двигательных функций, инвалидов по слуху, зрению</a:t>
            </a:r>
          </a:p>
          <a:p>
            <a:pPr marL="538163" lvl="2" indent="-285750" eaLnBrk="1" hangingPunct="1">
              <a:spcBef>
                <a:spcPts val="1200"/>
              </a:spcBef>
              <a:spcAft>
                <a:spcPts val="1200"/>
              </a:spcAft>
              <a:buClr>
                <a:srgbClr val="ED145A"/>
              </a:buClr>
              <a:buFont typeface="Wingdings" pitchFamily="2" charset="2"/>
              <a:buChar char="ü"/>
              <a:tabLst>
                <a:tab pos="541338" algn="l"/>
              </a:tabLst>
              <a:defRPr/>
            </a:pP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Tahoma" pitchFamily="34" charset="0"/>
              </a:rPr>
              <a:t>Обеспечение </a:t>
            </a:r>
            <a:r>
              <a:rPr lang="ru-RU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Tahoma" pitchFamily="34" charset="0"/>
              </a:rPr>
              <a:t>ДОСТУПНОСТИ ОБРАЗОВАТЕЛЬНОГО ПРОЦЕССА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Tahoma" pitchFamily="34" charset="0"/>
              </a:rPr>
              <a:t>: 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ahoma" pitchFamily="34" charset="0"/>
              </a:rPr>
              <a:t>оснащение образовательных учреждений специальным, в том числе учебным, реабилитационным, компьютерным оборудованием для организации коррекционной работы и обучения инвалидов по зрению, слуху и с нарушениями опорно-двигательного аппарата;</a:t>
            </a:r>
          </a:p>
        </p:txBody>
      </p:sp>
      <p:sp>
        <p:nvSpPr>
          <p:cNvPr id="24582" name="Прямоугольник 8">
            <a:extLst>
              <a:ext uri="{FF2B5EF4-FFF2-40B4-BE49-F238E27FC236}">
                <a16:creationId xmlns:a16="http://schemas.microsoft.com/office/drawing/2014/main" id="{C887A437-BBE3-4DFF-A000-14FF4B775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20688"/>
            <a:ext cx="8569325" cy="12922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600" b="1" dirty="0">
                <a:solidFill>
                  <a:srgbClr val="CC2036"/>
                </a:solidFill>
                <a:latin typeface="+mj-lt"/>
                <a:cs typeface="Tahoma" panose="020B0604030504040204" pitchFamily="34" charset="0"/>
              </a:rPr>
              <a:t>ЗАДАЧИ, СТОЯЩИЕ ПЕРЕД ОБРАЗОВАТЕЛЬНЫМИ УЧРЕЖДЕНИЯМИ В РАМКАХ РАЗВИТИЯ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600" b="1" dirty="0">
                <a:solidFill>
                  <a:srgbClr val="CC2036"/>
                </a:solidFill>
                <a:latin typeface="+mj-lt"/>
                <a:cs typeface="Tahoma" panose="020B0604030504040204" pitchFamily="34" charset="0"/>
              </a:rPr>
              <a:t>ИНКЛЮЗИВНОГО ОБРАЗОВАНИЯ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Номер слайда 7"/>
          <p:cNvSpPr txBox="1">
            <a:spLocks noGrp="1"/>
          </p:cNvSpPr>
          <p:nvPr/>
        </p:nvSpPr>
        <p:spPr bwMode="auto">
          <a:xfrm>
            <a:off x="8229600" y="647700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sz="1200">
              <a:solidFill>
                <a:srgbClr val="9D3594"/>
              </a:solidFill>
              <a:latin typeface="Franklin Gothic Book" pitchFamily="34" charset="0"/>
            </a:endParaRP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22B54400-3218-4762-8E5E-ADCAFAAB0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8" y="984250"/>
            <a:ext cx="3062287" cy="492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Пишущие машинки</a:t>
            </a:r>
            <a:endParaRPr lang="en-US" sz="2600" b="1" dirty="0">
              <a:solidFill>
                <a:srgbClr val="C00000"/>
              </a:solidFill>
              <a:latin typeface="+mj-lt"/>
              <a:cs typeface="Tahoma" pitchFamily="34" charset="0"/>
            </a:endParaRPr>
          </a:p>
        </p:txBody>
      </p:sp>
      <p:sp>
        <p:nvSpPr>
          <p:cNvPr id="47110" name="Прямоугольник 5">
            <a:extLst>
              <a:ext uri="{FF2B5EF4-FFF2-40B4-BE49-F238E27FC236}">
                <a16:creationId xmlns:a16="http://schemas.microsoft.com/office/drawing/2014/main" id="{A8985764-F258-4135-8456-47196CB85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1570038"/>
            <a:ext cx="8272462" cy="12461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500" dirty="0">
                <a:latin typeface="+mn-lt"/>
                <a:cs typeface="Arial" panose="020B0604020202020204" pitchFamily="34" charset="0"/>
              </a:rPr>
              <a:t>Подойдут и тем людям, которые только начинают изучать чтение и письмо шрифтом Брайля, и тем, кто уже этими навыками владеет. Наличие экрана на машинке</a:t>
            </a:r>
            <a:r>
              <a:rPr lang="en-US" altLang="ru-RU" sz="1500" dirty="0">
                <a:latin typeface="+mn-lt"/>
                <a:cs typeface="Arial" panose="020B0604020202020204" pitchFamily="34" charset="0"/>
              </a:rPr>
              <a:t> </a:t>
            </a:r>
            <a:r>
              <a:rPr lang="ru-RU" altLang="ru-RU" sz="1500" dirty="0">
                <a:latin typeface="+mn-lt"/>
                <a:cs typeface="Arial" panose="020B0604020202020204" pitchFamily="34" charset="0"/>
              </a:rPr>
              <a:t>делает возможным для зрячих преподавателей и родителей наблюдать за буквами на экране, помогая и принимая активное участие в обучении. Обратная </a:t>
            </a:r>
            <a:r>
              <a:rPr lang="ru-RU" altLang="ru-RU" sz="1500" dirty="0" err="1">
                <a:latin typeface="+mn-lt"/>
                <a:cs typeface="Arial" panose="020B0604020202020204" pitchFamily="34" charset="0"/>
              </a:rPr>
              <a:t>аудиосвязь</a:t>
            </a:r>
            <a:r>
              <a:rPr lang="ru-RU" altLang="ru-RU" sz="1500" dirty="0">
                <a:latin typeface="+mn-lt"/>
                <a:cs typeface="Arial" panose="020B0604020202020204" pitchFamily="34" charset="0"/>
              </a:rPr>
              <a:t> превращает обучение в игру, которая поможет заинтересовать даже самых маленьких пользователей!</a:t>
            </a:r>
            <a:endParaRPr lang="ru-RU" altLang="ru-RU" sz="1500" dirty="0">
              <a:solidFill>
                <a:srgbClr val="40404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7653" name="Picture 9" descr="C:\Users\Ivanova\Desktop\classic-perkins-braill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0163" y="2490788"/>
            <a:ext cx="227012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6213" y="2822575"/>
            <a:ext cx="1493837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Рисунок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4292600"/>
            <a:ext cx="2770187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Рисунок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8063" y="4270375"/>
            <a:ext cx="2862262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Номер слайда 7"/>
          <p:cNvSpPr txBox="1">
            <a:spLocks noGrp="1"/>
          </p:cNvSpPr>
          <p:nvPr/>
        </p:nvSpPr>
        <p:spPr bwMode="auto">
          <a:xfrm>
            <a:off x="8229600" y="647700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sz="1200">
              <a:solidFill>
                <a:srgbClr val="9D3594"/>
              </a:solidFill>
              <a:latin typeface="Franklin Gothic Book" pitchFamily="34" charset="0"/>
            </a:endParaRP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AFFC8569-D14B-4F72-9E0C-FAF8C94E1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8" y="1062038"/>
            <a:ext cx="5399087" cy="492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Нагреватель для тактильной печати</a:t>
            </a:r>
          </a:p>
        </p:txBody>
      </p:sp>
      <p:sp>
        <p:nvSpPr>
          <p:cNvPr id="48134" name="Прямоугольник 5">
            <a:extLst>
              <a:ext uri="{FF2B5EF4-FFF2-40B4-BE49-F238E27FC236}">
                <a16:creationId xmlns:a16="http://schemas.microsoft.com/office/drawing/2014/main" id="{2F344BA6-9341-4C80-BB2D-10042A978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1570038"/>
            <a:ext cx="8201025" cy="1708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500" dirty="0">
                <a:latin typeface="+mn-lt"/>
                <a:cs typeface="Arial" panose="020B0604020202020204" pitchFamily="34" charset="0"/>
              </a:rPr>
              <a:t>С помощью нагревателя можно легко и быстро создавать тактильные изображения ( рисунки, диаграммы, карты, схемы и т.д.) форматов А3 и А4. Любая информация доступна благодаря возможности перевода ее в тактильный вид.</a:t>
            </a:r>
            <a:endParaRPr lang="en-US" altLang="ru-RU" sz="1500" dirty="0"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ru-RU" sz="1500" dirty="0">
              <a:solidFill>
                <a:srgbClr val="404040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500" dirty="0">
                <a:solidFill>
                  <a:srgbClr val="404040"/>
                </a:solidFill>
                <a:latin typeface="+mn-lt"/>
                <a:cs typeface="Arial" panose="020B0604020202020204" pitchFamily="34" charset="0"/>
              </a:rPr>
              <a:t>Нагреватель рекомендуется использовать в специализированных библиотеках, школах и других образовательных учреждениях. Прекрасно подходит для организации рабочего места. Его применение открывает новые возможности для обучения слабовидящих и незрячих людей.</a:t>
            </a:r>
          </a:p>
        </p:txBody>
      </p:sp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25" y="3852863"/>
            <a:ext cx="3186113" cy="213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http://www.smartaids.ru.images.1c-bitrix-cdn.ru/upload/iblock/765/7656d9a5a6c6651d91a591494db1321a.jpg?1436942391906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9063" y="3776663"/>
            <a:ext cx="1760537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8" descr="Маркеры Zy®marker (2 шт. в комплекте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9425" y="5146675"/>
            <a:ext cx="12017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1750" y="3665538"/>
            <a:ext cx="20193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Номер слайда 7"/>
          <p:cNvSpPr txBox="1">
            <a:spLocks noGrp="1"/>
          </p:cNvSpPr>
          <p:nvPr/>
        </p:nvSpPr>
        <p:spPr bwMode="auto">
          <a:xfrm>
            <a:off x="8229600" y="647700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sz="1200">
              <a:solidFill>
                <a:srgbClr val="9D3594"/>
              </a:solidFill>
              <a:latin typeface="Franklin Gothic Book" pitchFamily="34" charset="0"/>
            </a:endParaRP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EE408966-E100-4C0A-A180-0EE237480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46150"/>
            <a:ext cx="968375" cy="492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Лупы</a:t>
            </a:r>
          </a:p>
        </p:txBody>
      </p:sp>
      <p:sp>
        <p:nvSpPr>
          <p:cNvPr id="49159" name="Прямоугольник 5">
            <a:extLst>
              <a:ext uri="{FF2B5EF4-FFF2-40B4-BE49-F238E27FC236}">
                <a16:creationId xmlns:a16="http://schemas.microsoft.com/office/drawing/2014/main" id="{CD2D98D7-F027-4D6A-A572-27C538EFB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438275"/>
            <a:ext cx="8497887" cy="2170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500" dirty="0">
                <a:latin typeface="+mn-lt"/>
                <a:cs typeface="Arial" panose="020B0604020202020204" pitchFamily="34" charset="0"/>
              </a:rPr>
              <a:t>Увеличительные устройства - линзы, лупы и т.д. - оптические приборы для рассматривания мелких объектов, которые плохо различимы глазом. Более серьезно и детально - это оптическая система, состоящая из линзы или нескольких линз, предназначенная для увеличения и наблюдения мелких предметов, расположенных на конечном расстоянии. Лупы используются во многих областях человеческой деятельности, чаще всего связанных с мелкой ручной работой.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500" dirty="0"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500" dirty="0">
                <a:latin typeface="+mn-lt"/>
                <a:cs typeface="Arial" panose="020B0604020202020204" pitchFamily="34" charset="0"/>
              </a:rPr>
              <a:t>С подсветкой/ Без подсветки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500" dirty="0">
                <a:latin typeface="+mn-lt"/>
                <a:cs typeface="Arial" panose="020B0604020202020204" pitchFamily="34" charset="0"/>
              </a:rPr>
              <a:t>Асферические/ Двояковыпуклые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500" dirty="0">
                <a:latin typeface="+mn-lt"/>
                <a:cs typeface="Arial" panose="020B0604020202020204" pitchFamily="34" charset="0"/>
              </a:rPr>
              <a:t>Карманные/ Настольные</a:t>
            </a:r>
          </a:p>
        </p:txBody>
      </p:sp>
      <p:pic>
        <p:nvPicPr>
          <p:cNvPr id="29701" name="Picture 21" descr="Лупа карманная с подсветкой Illuminated Magnifiers MOBILUX LED   10х (Германия)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1013" y="3052763"/>
            <a:ext cx="1374775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9" descr="Лупа асферическая 4х (Германия)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9613" y="3068638"/>
            <a:ext cx="14414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7" descr="C:\Users\Ivanova\Pictures\Фотографии для Интернет-магазина\Незрячие и слабовидящие\Лупы\11216 (6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77938" y="4005263"/>
            <a:ext cx="2335212" cy="175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8" descr="C:\Users\Ivanova\Pictures\Фотографии для Интернет-магазина\Незрячие и слабовидящие\Лупы\1119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60888" y="4406900"/>
            <a:ext cx="13589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9" descr="C:\Users\Ivanova\Pictures\Фотографии для Интернет-магазина\Незрячие и слабовидящие\Лупы\11215 (2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81788" y="4524375"/>
            <a:ext cx="1944687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Номер слайда 7"/>
          <p:cNvSpPr txBox="1">
            <a:spLocks noGrp="1"/>
          </p:cNvSpPr>
          <p:nvPr/>
        </p:nvSpPr>
        <p:spPr bwMode="auto">
          <a:xfrm>
            <a:off x="8229600" y="647700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sz="1200">
              <a:solidFill>
                <a:srgbClr val="9D3594"/>
              </a:solidFill>
              <a:latin typeface="Franklin Gothic Book" pitchFamily="34" charset="0"/>
            </a:endParaRP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54F1A3EF-9D62-49C0-B3D9-BDDC8C120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1125538"/>
            <a:ext cx="6643687" cy="492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Портативный </a:t>
            </a:r>
            <a:r>
              <a:rPr lang="ru-RU" sz="2600" b="1" dirty="0" err="1">
                <a:solidFill>
                  <a:srgbClr val="C00000"/>
                </a:solidFill>
                <a:latin typeface="+mj-lt"/>
                <a:cs typeface="Tahoma" pitchFamily="34" charset="0"/>
              </a:rPr>
              <a:t>тифлофлешплеер</a:t>
            </a: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 «</a:t>
            </a:r>
            <a:r>
              <a:rPr lang="en-US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Smart Bee»</a:t>
            </a:r>
          </a:p>
        </p:txBody>
      </p:sp>
      <p:sp>
        <p:nvSpPr>
          <p:cNvPr id="49159" name="Прямоугольник 5">
            <a:extLst>
              <a:ext uri="{FF2B5EF4-FFF2-40B4-BE49-F238E27FC236}">
                <a16:creationId xmlns:a16="http://schemas.microsoft.com/office/drawing/2014/main" id="{2554764E-6784-4309-B16D-13AC6CC7D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878013"/>
            <a:ext cx="8497887" cy="40163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1500" b="1" dirty="0">
                <a:latin typeface="+mn-lt"/>
                <a:cs typeface="Arial" panose="020B0604020202020204" pitchFamily="34" charset="0"/>
              </a:rPr>
              <a:t>Поддержка специализированного формата для чтения «говорящих» книг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1500" b="1" dirty="0">
                <a:latin typeface="+mn-lt"/>
                <a:cs typeface="Arial" panose="020B0604020202020204" pitchFamily="34" charset="0"/>
              </a:rPr>
              <a:t>Доступ к онлайн-библиотеке для незрячих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1500" b="1" dirty="0">
                <a:latin typeface="+mn-lt"/>
                <a:cs typeface="Arial" panose="020B0604020202020204" pitchFamily="34" charset="0"/>
              </a:rPr>
              <a:t>Легкое освоение для пользователей (в том числе и для </a:t>
            </a:r>
            <a:r>
              <a:rPr lang="ru-RU" altLang="ru-RU" sz="1500" b="1" dirty="0" err="1">
                <a:latin typeface="+mn-lt"/>
                <a:cs typeface="Arial" panose="020B0604020202020204" pitchFamily="34" charset="0"/>
              </a:rPr>
              <a:t>поздноослепших</a:t>
            </a:r>
            <a:r>
              <a:rPr lang="ru-RU" altLang="ru-RU" sz="1500" b="1" dirty="0">
                <a:latin typeface="+mn-lt"/>
                <a:cs typeface="Arial" panose="020B0604020202020204" pitchFamily="34" charset="0"/>
              </a:rPr>
              <a:t>)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endParaRPr lang="ru-RU" altLang="ru-RU" sz="1500" dirty="0">
              <a:latin typeface="+mn-lt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defRPr/>
            </a:pPr>
            <a:endParaRPr lang="ru-RU" altLang="ru-RU" sz="1500" dirty="0">
              <a:latin typeface="+mn-lt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1500" dirty="0">
                <a:latin typeface="+mn-lt"/>
                <a:cs typeface="Arial" panose="020B0604020202020204" pitchFamily="34" charset="0"/>
              </a:rPr>
              <a:t>Диктофон, Радио, Компас, Таймер, Калькулятор, Часы-будильник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1500" dirty="0">
                <a:latin typeface="+mn-lt"/>
                <a:cs typeface="Arial" panose="020B0604020202020204" pitchFamily="34" charset="0"/>
              </a:rPr>
              <a:t>Воспроизведение </a:t>
            </a:r>
            <a:r>
              <a:rPr lang="ru-RU" altLang="ru-RU" sz="1500" dirty="0" err="1">
                <a:latin typeface="+mn-lt"/>
                <a:cs typeface="Arial" panose="020B0604020202020204" pitchFamily="34" charset="0"/>
              </a:rPr>
              <a:t>видеоформатов</a:t>
            </a:r>
            <a:endParaRPr lang="ru-RU" altLang="ru-RU" sz="1500" dirty="0">
              <a:latin typeface="+mn-lt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1500" dirty="0">
                <a:latin typeface="+mn-lt"/>
                <a:cs typeface="Arial" panose="020B0604020202020204" pitchFamily="34" charset="0"/>
              </a:rPr>
              <a:t>Возможность записи с внешнего источника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1500" dirty="0">
                <a:latin typeface="+mn-lt"/>
                <a:cs typeface="Arial" panose="020B0604020202020204" pitchFamily="34" charset="0"/>
              </a:rPr>
              <a:t>Соединение с сетью Интернет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1500" dirty="0">
                <a:latin typeface="+mn-lt"/>
                <a:cs typeface="Arial" panose="020B0604020202020204" pitchFamily="34" charset="0"/>
              </a:rPr>
              <a:t>Мощный аккумулятор ( до 16 часов прослушивания книг при среднем уровне громкости)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1500" dirty="0">
                <a:latin typeface="+mn-lt"/>
                <a:cs typeface="Arial" panose="020B0604020202020204" pitchFamily="34" charset="0"/>
              </a:rPr>
              <a:t>Возможность подключения внешнего накопителя памяти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1500" dirty="0" err="1">
                <a:latin typeface="+mn-lt"/>
                <a:cs typeface="Arial" panose="020B0604020202020204" pitchFamily="34" charset="0"/>
              </a:rPr>
              <a:t>Виброотклик</a:t>
            </a:r>
            <a:r>
              <a:rPr lang="ru-RU" altLang="ru-RU" sz="1500" dirty="0">
                <a:latin typeface="+mn-lt"/>
                <a:cs typeface="Arial" panose="020B0604020202020204" pitchFamily="34" charset="0"/>
              </a:rPr>
              <a:t> при нажатии клавиш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1500" dirty="0">
                <a:latin typeface="+mn-lt"/>
                <a:cs typeface="Arial" panose="020B0604020202020204" pitchFamily="34" charset="0"/>
              </a:rPr>
              <a:t>Внутренняя память — 8 Гб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1500" dirty="0">
                <a:latin typeface="+mn-lt"/>
                <a:cs typeface="Arial" panose="020B0604020202020204" pitchFamily="34" charset="0"/>
              </a:rPr>
              <a:t>Высокая скорость работы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1500" dirty="0">
                <a:latin typeface="+mn-lt"/>
                <a:cs typeface="Arial" panose="020B0604020202020204" pitchFamily="34" charset="0"/>
              </a:rPr>
              <a:t>Непревзойденное качество звука и речи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1500" dirty="0">
                <a:latin typeface="+mn-lt"/>
                <a:cs typeface="Arial" panose="020B0604020202020204" pitchFamily="34" charset="0"/>
              </a:rPr>
              <a:t>Компактный размер и малый вес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ru-RU" altLang="ru-RU" sz="1500" dirty="0">
                <a:latin typeface="+mn-lt"/>
                <a:cs typeface="Arial" panose="020B0604020202020204" pitchFamily="34" charset="0"/>
              </a:rPr>
              <a:t>Удобные элементы управления</a:t>
            </a:r>
          </a:p>
        </p:txBody>
      </p:sp>
      <p:pic>
        <p:nvPicPr>
          <p:cNvPr id="30725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92938" y="2205038"/>
            <a:ext cx="1982787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2538" y="4416425"/>
            <a:ext cx="2547937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7"/>
          <p:cNvSpPr txBox="1">
            <a:spLocks noGrp="1"/>
          </p:cNvSpPr>
          <p:nvPr/>
        </p:nvSpPr>
        <p:spPr bwMode="auto">
          <a:xfrm>
            <a:off x="8229600" y="647700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sz="1200">
              <a:solidFill>
                <a:srgbClr val="9D3594"/>
              </a:solidFill>
              <a:latin typeface="Franklin Gothic Book" pitchFamily="34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020FC9FC-8B83-4CF0-912E-F8864D6E7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0775" y="149225"/>
            <a:ext cx="2835275" cy="4619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400" b="1">
                <a:solidFill>
                  <a:srgbClr val="4F61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ПРОБЛЕМАТИКА</a:t>
            </a:r>
          </a:p>
        </p:txBody>
      </p:sp>
      <p:pic>
        <p:nvPicPr>
          <p:cNvPr id="34820" name="Picture 9" descr="E:\Общая\ДОСТУПНАЯ СРЕДА. ИНКЛЮЗИЯ\Презентации\ФОТО\5 с нарушение двигательного аппарат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1135063"/>
            <a:ext cx="4392612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5">
            <a:extLst>
              <a:ext uri="{FF2B5EF4-FFF2-40B4-BE49-F238E27FC236}">
                <a16:creationId xmlns:a16="http://schemas.microsoft.com/office/drawing/2014/main" id="{10D69A85-11F8-4546-8786-6B1829DAC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13" y="5527675"/>
            <a:ext cx="8969375" cy="8921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УЧАЩИЕСЯ С НАРУШЕННОЙ ФУНКЦИЕЙ ОПОРНО-ДВИГАТЕЛЬНОГО АППАРАТА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7"/>
          <p:cNvSpPr txBox="1">
            <a:spLocks noGrp="1"/>
          </p:cNvSpPr>
          <p:nvPr/>
        </p:nvSpPr>
        <p:spPr bwMode="auto">
          <a:xfrm>
            <a:off x="8229600" y="647700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sz="1200">
              <a:solidFill>
                <a:srgbClr val="9D3594"/>
              </a:solidFill>
              <a:latin typeface="Franklin Gothic Book" pitchFamily="34" charset="0"/>
            </a:endParaRP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82FD66D5-0D94-42C9-A087-5947B2376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3" y="1052513"/>
            <a:ext cx="7597775" cy="4921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АДАПТИРОВАННЫЕ УСТРОЙСТВА ДЛЯ ПК</a:t>
            </a:r>
          </a:p>
        </p:txBody>
      </p:sp>
      <p:sp>
        <p:nvSpPr>
          <p:cNvPr id="47116" name="Прямоугольник 5">
            <a:extLst>
              <a:ext uri="{FF2B5EF4-FFF2-40B4-BE49-F238E27FC236}">
                <a16:creationId xmlns:a16="http://schemas.microsoft.com/office/drawing/2014/main" id="{A42FDFAF-EDB3-4069-B5D9-FAE853F35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13" y="1570038"/>
            <a:ext cx="8181975" cy="26622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ru-RU" sz="1500" b="1" dirty="0">
                <a:solidFill>
                  <a:srgbClr val="7F7F7F"/>
                </a:solidFill>
                <a:latin typeface="+mn-lt"/>
                <a:cs typeface="Arial" panose="020B0604020202020204" pitchFamily="34" charset="0"/>
              </a:rPr>
              <a:t>Для учащихся с нарушениями ОДА необходимо сформировать адаптированное рабочее место.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1500" b="1" dirty="0">
                <a:solidFill>
                  <a:srgbClr val="7F7F7F"/>
                </a:solidFill>
                <a:latin typeface="+mn-lt"/>
                <a:cs typeface="Arial" panose="020B0604020202020204" pitchFamily="34" charset="0"/>
              </a:rPr>
              <a:t>Адаптированные устройства для ПК: </a:t>
            </a:r>
          </a:p>
          <a:p>
            <a:pPr>
              <a:defRPr/>
            </a:pPr>
            <a:r>
              <a:rPr lang="ru-RU" sz="1500" b="1" dirty="0">
                <a:solidFill>
                  <a:srgbClr val="7F7F7F"/>
                </a:solidFill>
                <a:latin typeface="+mn-lt"/>
                <a:cs typeface="Arial" panose="020B0604020202020204" pitchFamily="34" charset="0"/>
              </a:rPr>
              <a:t>клавиатура с клавишами увеличенного размера и изолированными в отдельную ячейку с помощью специальной накладки, что позволяет исключить возможность одновременного нажатия разных клавиш</a:t>
            </a:r>
          </a:p>
          <a:p>
            <a:pPr>
              <a:defRPr/>
            </a:pPr>
            <a:r>
              <a:rPr lang="ru-RU" sz="1500" b="1" dirty="0">
                <a:solidFill>
                  <a:srgbClr val="7F7F7F"/>
                </a:solidFill>
                <a:latin typeface="+mn-lt"/>
                <a:cs typeface="Arial" panose="020B0604020202020204" pitchFamily="34" charset="0"/>
              </a:rPr>
              <a:t>адаптированный джойстик со сменными насадками, необходимыми для выбора захвата устройства</a:t>
            </a:r>
          </a:p>
          <a:p>
            <a:pPr>
              <a:defRPr/>
            </a:pPr>
            <a:r>
              <a:rPr lang="ru-RU" sz="1500" b="1" dirty="0">
                <a:solidFill>
                  <a:srgbClr val="7F7F7F"/>
                </a:solidFill>
                <a:latin typeface="+mn-lt"/>
                <a:cs typeface="Arial" panose="020B0604020202020204" pitchFamily="34" charset="0"/>
              </a:rPr>
              <a:t>выносные кнопки увеличенного диаметра для выполнения функций кнопок компьютерной мышки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endParaRPr lang="ru-RU" altLang="ru-RU" sz="1500" dirty="0">
              <a:latin typeface="+mn-lt"/>
              <a:cs typeface="Tahoma" pitchFamily="34" charset="0"/>
            </a:endParaRPr>
          </a:p>
        </p:txBody>
      </p:sp>
      <p:pic>
        <p:nvPicPr>
          <p:cNvPr id="35845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225" y="3948113"/>
            <a:ext cx="3144838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Рисунок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4538" y="3694113"/>
            <a:ext cx="1514475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Рисунок 1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4488" y="3649663"/>
            <a:ext cx="1555750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Рисунок 1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4538" y="5156200"/>
            <a:ext cx="1514475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Рисунок 1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388" y="5421313"/>
            <a:ext cx="809625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Номер слайда 7"/>
          <p:cNvSpPr txBox="1">
            <a:spLocks noGrp="1"/>
          </p:cNvSpPr>
          <p:nvPr/>
        </p:nvSpPr>
        <p:spPr bwMode="auto">
          <a:xfrm>
            <a:off x="8229600" y="647700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sz="1200">
              <a:solidFill>
                <a:srgbClr val="9D3594"/>
              </a:solidFill>
              <a:latin typeface="Franklin Gothic Book" pitchFamily="34" charset="0"/>
            </a:endParaRP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60537945-1536-4562-BF18-F9B767A42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958850"/>
            <a:ext cx="8243887" cy="8921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АДАПТИРОВАННАЯ МЕБЕЛЬ ДЛЯ УЧАЩЕГОСЯ </a:t>
            </a:r>
          </a:p>
          <a:p>
            <a:pPr eaLnBrk="1" hangingPunct="1">
              <a:defRPr/>
            </a:pP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С НАРУШЕНИЕМ ОПОРНО – ДВИГАТЕЛЬНОГО АППАРАТА</a:t>
            </a:r>
          </a:p>
        </p:txBody>
      </p:sp>
      <p:sp>
        <p:nvSpPr>
          <p:cNvPr id="56326" name="Прямоугольник 5">
            <a:extLst>
              <a:ext uri="{FF2B5EF4-FFF2-40B4-BE49-F238E27FC236}">
                <a16:creationId xmlns:a16="http://schemas.microsoft.com/office/drawing/2014/main" id="{FBE5D550-8C95-4811-B7A5-01B131EC3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1890713"/>
            <a:ext cx="8389937" cy="7842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ru-RU" altLang="ru-RU" sz="1500" b="1" dirty="0">
                <a:solidFill>
                  <a:srgbClr val="404040"/>
                </a:solidFill>
                <a:latin typeface="+mn-lt"/>
                <a:cs typeface="Tahoma" panose="020B0604030504040204" pitchFamily="34" charset="0"/>
              </a:rPr>
              <a:t>Учащиеся с нарушениями опорно-двигательных функций и маломобильные группы учащихся </a:t>
            </a:r>
            <a:r>
              <a:rPr lang="ru-RU" altLang="ru-RU" sz="1500" dirty="0">
                <a:solidFill>
                  <a:srgbClr val="404040"/>
                </a:solidFill>
                <a:latin typeface="+mn-lt"/>
                <a:cs typeface="Tahoma" panose="020B0604030504040204" pitchFamily="34" charset="0"/>
              </a:rPr>
              <a:t>нуждаются в специальной мебели, которая позволит правильно и комфортно расположиться ребенку на рабочем месте.</a:t>
            </a:r>
            <a:endParaRPr lang="ru-RU" altLang="ru-RU" sz="1500" b="1" dirty="0">
              <a:solidFill>
                <a:schemeClr val="bg1"/>
              </a:solidFill>
              <a:latin typeface="+mn-lt"/>
              <a:cs typeface="Tahoma" panose="020B0604030504040204" pitchFamily="34" charset="0"/>
            </a:endParaRPr>
          </a:p>
        </p:txBody>
      </p:sp>
      <p:sp>
        <p:nvSpPr>
          <p:cNvPr id="56327" name="Rectangle 23">
            <a:extLst>
              <a:ext uri="{FF2B5EF4-FFF2-40B4-BE49-F238E27FC236}">
                <a16:creationId xmlns:a16="http://schemas.microsoft.com/office/drawing/2014/main" id="{21D5E401-EE0A-4F48-B6CB-59D69A093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513" y="5562600"/>
            <a:ext cx="7072312" cy="7842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ru-RU" altLang="ru-RU" sz="1500" b="1" u="sng">
                <a:latin typeface="+mn-lt"/>
                <a:ea typeface="Calibri" panose="020F0502020204030204" pitchFamily="34" charset="0"/>
                <a:cs typeface="Tahoma" panose="020B0604030504040204" pitchFamily="34" charset="0"/>
              </a:rPr>
              <a:t>Варианты специализированной мебели: </a:t>
            </a:r>
          </a:p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ru-RU" altLang="ru-RU" sz="1500">
                <a:latin typeface="+mn-lt"/>
                <a:ea typeface="Calibri" panose="020F0502020204030204" pitchFamily="34" charset="0"/>
                <a:cs typeface="Tahoma" panose="020B0604030504040204" pitchFamily="34" charset="0"/>
              </a:rPr>
              <a:t>Адаптированный стол</a:t>
            </a:r>
          </a:p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ru-RU" altLang="ru-RU" sz="1500">
                <a:latin typeface="+mn-lt"/>
                <a:ea typeface="Calibri" panose="020F0502020204030204" pitchFamily="34" charset="0"/>
                <a:cs typeface="Tahoma" panose="020B0604030504040204" pitchFamily="34" charset="0"/>
              </a:rPr>
              <a:t>Специализированный стул или опора для сидения</a:t>
            </a:r>
          </a:p>
        </p:txBody>
      </p:sp>
      <p:pic>
        <p:nvPicPr>
          <p:cNvPr id="36870" name="Picture 18" descr="D:\Общая\ДОСТУПНАЯ СРЕДА. ИНКЛЮЗИЯ\Продукция\Мебель\Полезные технологии\Par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450" y="2747963"/>
            <a:ext cx="1593850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Рисунок 95" descr="stulchik_s_telezhkoi_w375-h26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2655888"/>
            <a:ext cx="1598612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18" descr="http://www.linders.ru/sites/default/files/imagecache/product_full/images/7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68613" y="3844925"/>
            <a:ext cx="18351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Рисунок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950" y="4110038"/>
            <a:ext cx="1606550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7"/>
          <p:cNvSpPr txBox="1">
            <a:spLocks noGrp="1"/>
          </p:cNvSpPr>
          <p:nvPr/>
        </p:nvSpPr>
        <p:spPr bwMode="auto">
          <a:xfrm>
            <a:off x="8229600" y="647700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sz="1200">
              <a:solidFill>
                <a:srgbClr val="9D3594"/>
              </a:solidFill>
              <a:latin typeface="Franklin Gothic Book" pitchFamily="34" charset="0"/>
            </a:endParaRPr>
          </a:p>
        </p:txBody>
      </p:sp>
      <p:sp>
        <p:nvSpPr>
          <p:cNvPr id="17414" name="Прямоугольник 5">
            <a:extLst>
              <a:ext uri="{FF2B5EF4-FFF2-40B4-BE49-F238E27FC236}">
                <a16:creationId xmlns:a16="http://schemas.microsoft.com/office/drawing/2014/main" id="{35787475-4F89-48AF-BF96-5F524BFE8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292725"/>
            <a:ext cx="8213725" cy="10461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СРЕДСТВА РЕАБИЛИТАЦИИ И АДАПТАЦИИ. </a:t>
            </a:r>
          </a:p>
          <a:p>
            <a:pPr algn="ctr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УЧЕБНОЕ ОБОРУДОВАНИЕ.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B27FAEB6-5637-4E07-A168-BC69271DC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0775" y="149225"/>
            <a:ext cx="2835275" cy="4619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400" b="1">
                <a:solidFill>
                  <a:srgbClr val="4F61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ПРОБЛЕМАТИКА</a:t>
            </a:r>
          </a:p>
        </p:txBody>
      </p:sp>
      <p:pic>
        <p:nvPicPr>
          <p:cNvPr id="37893" name="Picture 10" descr="E:\Общая\ДОСТУПНАЯ СРЕДА. ИНКЛЮЗИЯ\Презентации\ФОТО\6 сенсорная комнат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328738"/>
            <a:ext cx="3889375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11" descr="E:\Общая\ДОСТУПНАЯ СРЕДА. ИНКЛЮЗИЯ\Презентации\ФОТО\7 кабинет дефектолог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7275" y="1328738"/>
            <a:ext cx="3879850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7"/>
          <p:cNvSpPr txBox="1">
            <a:spLocks noGrp="1"/>
          </p:cNvSpPr>
          <p:nvPr/>
        </p:nvSpPr>
        <p:spPr bwMode="auto">
          <a:xfrm>
            <a:off x="8229600" y="647700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sz="1200">
              <a:solidFill>
                <a:srgbClr val="9D3594"/>
              </a:solidFill>
              <a:latin typeface="Franklin Gothic Book" pitchFamily="34" charset="0"/>
            </a:endParaRPr>
          </a:p>
        </p:txBody>
      </p:sp>
      <p:pic>
        <p:nvPicPr>
          <p:cNvPr id="38915" name="Picture 2" descr="\\bars\ОИО\ДОСТУПНАЯ СРЕДА. ИНКЛЮЗИЯ\Презентации\Картинки\Коррекционно-развивающая среда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-26988"/>
            <a:ext cx="9134475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Номер слайда 7"/>
          <p:cNvSpPr txBox="1">
            <a:spLocks noGrp="1"/>
          </p:cNvSpPr>
          <p:nvPr/>
        </p:nvSpPr>
        <p:spPr bwMode="auto">
          <a:xfrm>
            <a:off x="8229600" y="647700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sz="1200">
              <a:solidFill>
                <a:srgbClr val="9D3594"/>
              </a:solidFill>
              <a:latin typeface="Franklin Gothic Book" pitchFamily="34" charset="0"/>
            </a:endParaRP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D8CB11F4-CDE2-4602-989A-ACD968F21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968375"/>
            <a:ext cx="3421063" cy="492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СЕНСОРНАЯ КОМНАТА</a:t>
            </a:r>
          </a:p>
        </p:txBody>
      </p:sp>
      <p:sp>
        <p:nvSpPr>
          <p:cNvPr id="58375" name="Прямоугольник 5">
            <a:extLst>
              <a:ext uri="{FF2B5EF4-FFF2-40B4-BE49-F238E27FC236}">
                <a16:creationId xmlns:a16="http://schemas.microsoft.com/office/drawing/2014/main" id="{52F162E1-CC59-4B9B-BB73-5697F3FB1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1392238"/>
            <a:ext cx="8316913" cy="7381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>
                <a:latin typeface="+mn-lt"/>
                <a:cs typeface="Arial" panose="020B0604020202020204" pitchFamily="34" charset="0"/>
              </a:rPr>
              <a:t>Сенсорная комната</a:t>
            </a:r>
            <a:r>
              <a:rPr lang="ru-RU" altLang="ru-RU" sz="1400" dirty="0">
                <a:latin typeface="+mn-lt"/>
                <a:cs typeface="Arial" panose="020B0604020202020204" pitchFamily="34" charset="0"/>
              </a:rPr>
              <a:t> – особым образом организованное и оформленное помещение, безопасное и интересное для ребенка и взрослого. Сенсорная комната – это идеальная среда для отдыха, расслабления и развития. </a:t>
            </a:r>
          </a:p>
        </p:txBody>
      </p:sp>
      <p:sp>
        <p:nvSpPr>
          <p:cNvPr id="58376" name="Прямоугольник 5">
            <a:extLst>
              <a:ext uri="{FF2B5EF4-FFF2-40B4-BE49-F238E27FC236}">
                <a16:creationId xmlns:a16="http://schemas.microsoft.com/office/drawing/2014/main" id="{6DE08A81-FA8F-4A00-8D73-C85D93F62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2128838"/>
            <a:ext cx="8086725" cy="13843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>
                <a:latin typeface="+mn-lt"/>
                <a:cs typeface="Arial" panose="020B0604020202020204" pitchFamily="34" charset="0"/>
              </a:rPr>
              <a:t>Сенсорная комната рекомендована: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ru-RU" sz="1400" dirty="0">
                <a:latin typeface="+mn-lt"/>
                <a:cs typeface="Arial" panose="020B0604020202020204" pitchFamily="34" charset="0"/>
              </a:rPr>
              <a:t>Детям дошкольного, младшего и старшего школьного возраста;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ru-RU" sz="1400" dirty="0">
                <a:latin typeface="+mn-lt"/>
                <a:cs typeface="Arial" panose="020B0604020202020204" pitchFamily="34" charset="0"/>
              </a:rPr>
              <a:t>Взрослым с изменяемым поведением, психическими отклонениями, неврологическими заболеваниями, поражением опорно-двигательного аппарата, нуждающиеся в нормализации психологического и эмоционального состояния;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ru-RU" sz="1400" dirty="0">
                <a:latin typeface="+mn-lt"/>
                <a:cs typeface="Arial" panose="020B0604020202020204" pitchFamily="34" charset="0"/>
              </a:rPr>
              <a:t>Детям и взрослым при комплексном восстановительном лечении.</a:t>
            </a:r>
          </a:p>
        </p:txBody>
      </p:sp>
      <p:sp>
        <p:nvSpPr>
          <p:cNvPr id="58377" name="Прямоугольник 5">
            <a:extLst>
              <a:ext uri="{FF2B5EF4-FFF2-40B4-BE49-F238E27FC236}">
                <a16:creationId xmlns:a16="http://schemas.microsoft.com/office/drawing/2014/main" id="{82977E0B-D57D-419C-9468-FFDA8A79F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" y="5221288"/>
            <a:ext cx="7288213" cy="9540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>
                <a:latin typeface="+mn-lt"/>
                <a:cs typeface="Arial" panose="020B0604020202020204" pitchFamily="34" charset="0"/>
              </a:rPr>
              <a:t>Наполняемость сенсорной комнаты: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dirty="0">
                <a:latin typeface="+mn-lt"/>
                <a:cs typeface="Arial" panose="020B0604020202020204" pitchFamily="34" charset="0"/>
              </a:rPr>
              <a:t>Мягкое оборудование, светозвуковые панели, </a:t>
            </a:r>
            <a:r>
              <a:rPr lang="ru-RU" altLang="ru-RU" sz="1400" dirty="0" err="1">
                <a:latin typeface="+mn-lt"/>
                <a:cs typeface="Arial" panose="020B0604020202020204" pitchFamily="34" charset="0"/>
              </a:rPr>
              <a:t>воздушнопузырьковые</a:t>
            </a:r>
            <a:r>
              <a:rPr lang="ru-RU" altLang="ru-RU" sz="1400" dirty="0">
                <a:latin typeface="+mn-lt"/>
                <a:cs typeface="Arial" panose="020B0604020202020204" pitchFamily="34" charset="0"/>
              </a:rPr>
              <a:t> трубки, сухие бассейны, тактильное оборудование, развивающие оборудование, </a:t>
            </a:r>
            <a:r>
              <a:rPr lang="ru-RU" altLang="ru-RU" sz="1400" dirty="0" err="1">
                <a:latin typeface="+mn-lt"/>
                <a:cs typeface="Arial" panose="020B0604020202020204" pitchFamily="34" charset="0"/>
              </a:rPr>
              <a:t>фиброоптические</a:t>
            </a:r>
            <a:r>
              <a:rPr lang="ru-RU" altLang="ru-RU" sz="1400" dirty="0">
                <a:latin typeface="+mn-lt"/>
                <a:cs typeface="Arial" panose="020B0604020202020204" pitchFamily="34" charset="0"/>
              </a:rPr>
              <a:t> изделия.</a:t>
            </a:r>
          </a:p>
        </p:txBody>
      </p:sp>
      <p:pic>
        <p:nvPicPr>
          <p:cNvPr id="39943" name="Рисунок 1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9925" y="3798888"/>
            <a:ext cx="1384300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Рисунок 1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25" y="3798888"/>
            <a:ext cx="1141413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1970" descr="Набо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2513" y="3649663"/>
            <a:ext cx="199072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Рисунок 2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6625" y="5267325"/>
            <a:ext cx="16383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Рисунок 1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063" y="3549650"/>
            <a:ext cx="14287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8" name="Рисунок 14" descr="C:\Users\Suchkova\Desktop\Новая папка\jumbo-sitzsack-hun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9575" y="3876675"/>
            <a:ext cx="139065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9" name="Рисунок 15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58100" y="1952625"/>
            <a:ext cx="123825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Прямоугольник 4"/>
          <p:cNvSpPr>
            <a:spLocks noChangeArrowheads="1"/>
          </p:cNvSpPr>
          <p:nvPr/>
        </p:nvSpPr>
        <p:spPr bwMode="auto">
          <a:xfrm>
            <a:off x="647700" y="1785938"/>
            <a:ext cx="8496300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08363" eaLnBrk="1" hangingPunct="1">
              <a:lnSpc>
                <a:spcPct val="120000"/>
              </a:lnSpc>
              <a:tabLst>
                <a:tab pos="3586163" algn="l"/>
              </a:tabLst>
            </a:pPr>
            <a:r>
              <a:rPr lang="ru-RU" altLang="ru-RU" sz="37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ИНКЛЮЗИВНОЕ    </a:t>
            </a:r>
            <a:br>
              <a:rPr lang="ru-RU" altLang="ru-RU" sz="37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</a:br>
            <a:r>
              <a:rPr lang="ru-RU" altLang="ru-RU" sz="3700" b="1">
                <a:solidFill>
                  <a:srgbClr val="ED145A"/>
                </a:solidFill>
                <a:latin typeface="Tahoma" pitchFamily="34" charset="0"/>
                <a:cs typeface="Tahoma" pitchFamily="34" charset="0"/>
              </a:rPr>
              <a:t>       </a:t>
            </a:r>
            <a:r>
              <a:rPr lang="ru-RU" altLang="ru-RU" sz="37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ОБРАЗОВАНИЕ </a:t>
            </a:r>
          </a:p>
          <a:p>
            <a:pPr marL="3408363" eaLnBrk="1" hangingPunct="1">
              <a:tabLst>
                <a:tab pos="3586163" algn="l"/>
              </a:tabLst>
            </a:pPr>
            <a:endParaRPr lang="ru-RU" altLang="ru-RU" sz="3000" b="1">
              <a:solidFill>
                <a:srgbClr val="ED145A"/>
              </a:solidFill>
              <a:latin typeface="Tahoma" pitchFamily="34" charset="0"/>
              <a:cs typeface="Tahoma" pitchFamily="34" charset="0"/>
            </a:endParaRPr>
          </a:p>
          <a:p>
            <a:pPr marL="3408363" eaLnBrk="1" hangingPunct="1">
              <a:tabLst>
                <a:tab pos="3586163" algn="l"/>
              </a:tabLst>
            </a:pPr>
            <a:r>
              <a:rPr lang="ru-RU" altLang="ru-RU" sz="2800" b="1">
                <a:solidFill>
                  <a:srgbClr val="4F6173"/>
                </a:solidFill>
                <a:latin typeface="Tahoma" pitchFamily="34" charset="0"/>
                <a:cs typeface="Tahoma" pitchFamily="34" charset="0"/>
              </a:rPr>
              <a:t>      </a:t>
            </a:r>
            <a:endParaRPr lang="en-US" altLang="ru-RU" sz="1600" b="1">
              <a:solidFill>
                <a:srgbClr val="4F6173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196" name="Picture 2" descr="\\bars\ОИО\ДОСТУПНАЯ СРЕДА. ИНКЛЮЗИЯ\Презентации\Картинки\Учебный класс (аудитория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F1233D-617F-4004-B1B8-B50BC1576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B9E62-D97B-4BDE-8625-BBA3306AEF06}" type="slidenum">
              <a:rPr lang="ru-RU" altLang="ru-RU" smtClean="0"/>
              <a:pPr/>
              <a:t>30</a:t>
            </a:fld>
            <a:endParaRPr lang="ru-RU" alt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F0455C-17E6-45F2-B5AB-5057A5581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058735"/>
            <a:ext cx="3707904" cy="24719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9C13BE-2FF6-4689-BA24-4DB7B9433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0675"/>
            <a:ext cx="4118304" cy="27455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A74908-6C9D-42D3-80EB-FC8498B4C1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93443"/>
            <a:ext cx="4355976" cy="2903984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035F2EA7-C65D-4B8D-B9FB-D625FB0E0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8869" y="404664"/>
            <a:ext cx="3421063" cy="492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СЕНСОРНАЯ КОМНАТА</a:t>
            </a:r>
          </a:p>
        </p:txBody>
      </p:sp>
    </p:spTree>
    <p:extLst>
      <p:ext uri="{BB962C8B-B14F-4D97-AF65-F5344CB8AC3E}">
        <p14:creationId xmlns:p14="http://schemas.microsoft.com/office/powerpoint/2010/main" val="40841645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Номер слайда 7"/>
          <p:cNvSpPr txBox="1">
            <a:spLocks noGrp="1"/>
          </p:cNvSpPr>
          <p:nvPr/>
        </p:nvSpPr>
        <p:spPr bwMode="auto">
          <a:xfrm>
            <a:off x="8229600" y="647700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sz="1200">
              <a:solidFill>
                <a:srgbClr val="9D3594"/>
              </a:solidFill>
              <a:latin typeface="Franklin Gothic Book" pitchFamily="34" charset="0"/>
            </a:endParaRP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79B5FE0F-02BC-45DF-9123-DB280C9C7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20775"/>
            <a:ext cx="7213600" cy="4921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Занятия адаптивной физической культурой</a:t>
            </a:r>
          </a:p>
        </p:txBody>
      </p:sp>
      <p:sp>
        <p:nvSpPr>
          <p:cNvPr id="41988" name="Прямоугольник 5"/>
          <p:cNvSpPr>
            <a:spLocks noChangeArrowheads="1"/>
          </p:cNvSpPr>
          <p:nvPr/>
        </p:nvSpPr>
        <p:spPr bwMode="auto">
          <a:xfrm>
            <a:off x="323850" y="1677988"/>
            <a:ext cx="5904334" cy="235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altLang="ru-RU" sz="1500" b="1" dirty="0">
                <a:solidFill>
                  <a:srgbClr val="7F7F7F"/>
                </a:solidFill>
                <a:latin typeface="Calibri" pitchFamily="34" charset="0"/>
              </a:rPr>
              <a:t>ЛФК и физическая культура служит для профилактики и восстановления здоровья учащегося, как с ОВЗ, так и без.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altLang="ru-RU" sz="1500" b="1" dirty="0">
                <a:solidFill>
                  <a:srgbClr val="7F7F7F"/>
                </a:solidFill>
                <a:latin typeface="Calibri" pitchFamily="34" charset="0"/>
              </a:rPr>
              <a:t>Цель — воспитание здорового человека.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altLang="ru-RU" sz="1500" b="1" dirty="0">
                <a:solidFill>
                  <a:srgbClr val="7F7F7F"/>
                </a:solidFill>
                <a:latin typeface="Calibri" pitchFamily="34" charset="0"/>
              </a:rPr>
              <a:t>Методы, применяемые в ЛФК - это физические упражнения, массаж, гимнастика, игры для развития артикуляции, крупной и мелкой моторики.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altLang="ru-RU" sz="1500" b="1" dirty="0">
                <a:solidFill>
                  <a:srgbClr val="7F7F7F"/>
                </a:solidFill>
                <a:latin typeface="Calibri" pitchFamily="34" charset="0"/>
              </a:rPr>
              <a:t>В процессе занятий ЛФК применяются упражнения на координацию движений и равновесия, силовые и аэробные нагрузки.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altLang="ru-RU" sz="1500" b="1" dirty="0">
                <a:solidFill>
                  <a:srgbClr val="7F7F7F"/>
                </a:solidFill>
                <a:latin typeface="Calibri" pitchFamily="34" charset="0"/>
              </a:rPr>
              <a:t>Составной частью ЛФК являются механотерапия и трудотерапия.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105D11-7EE8-44E4-B878-EEE31DB7E8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863" y="2132856"/>
            <a:ext cx="2241678" cy="33614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95F8AD-8185-4258-A6EF-C8337A06E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407749"/>
            <a:ext cx="3084055" cy="205667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Номер слайда 7"/>
          <p:cNvSpPr txBox="1">
            <a:spLocks noGrp="1"/>
          </p:cNvSpPr>
          <p:nvPr/>
        </p:nvSpPr>
        <p:spPr bwMode="auto">
          <a:xfrm>
            <a:off x="8229600" y="647700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sz="1200">
              <a:solidFill>
                <a:srgbClr val="9D3594"/>
              </a:solidFill>
              <a:latin typeface="Franklin Gothic Book" pitchFamily="34" charset="0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3C6909DF-67D8-49FD-9D81-7E7E7C341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3" y="957263"/>
            <a:ext cx="7523162" cy="4921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ИНФОРМАЦИОННЫЙ ТЕРМИНАЛ</a:t>
            </a:r>
          </a:p>
        </p:txBody>
      </p:sp>
      <p:sp>
        <p:nvSpPr>
          <p:cNvPr id="79878" name="Прямоугольник 5">
            <a:extLst>
              <a:ext uri="{FF2B5EF4-FFF2-40B4-BE49-F238E27FC236}">
                <a16:creationId xmlns:a16="http://schemas.microsoft.com/office/drawing/2014/main" id="{4B9522E1-D0BF-4ADF-A47E-EBE71C134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" y="1989138"/>
            <a:ext cx="3241675" cy="19383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latin typeface="+mn-lt"/>
                <a:cs typeface="Tahoma" panose="020B0604030504040204" pitchFamily="34" charset="0"/>
              </a:rPr>
              <a:t>Предназначен для использования в качестве информационного носителя.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ru-RU" altLang="ru-RU" sz="1500" dirty="0">
              <a:latin typeface="+mn-lt"/>
              <a:cs typeface="Tahoma" panose="020B060403050404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latin typeface="+mn-lt"/>
                <a:cs typeface="Tahoma" panose="020B0604030504040204" pitchFamily="34" charset="0"/>
              </a:rPr>
              <a:t>Конструкция предусматривает удобный и беспрепятственный доступ к сенсорному экрану людей на инвалидных колясках. </a:t>
            </a:r>
          </a:p>
        </p:txBody>
      </p:sp>
      <p:pic>
        <p:nvPicPr>
          <p:cNvPr id="44037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4163" y="1433513"/>
            <a:ext cx="4419600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0" name="Прямоугольник 7">
            <a:extLst>
              <a:ext uri="{FF2B5EF4-FFF2-40B4-BE49-F238E27FC236}">
                <a16:creationId xmlns:a16="http://schemas.microsoft.com/office/drawing/2014/main" id="{55461016-91C4-4931-AB94-DE40D8DFA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" y="4229100"/>
            <a:ext cx="8377238" cy="2170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Программное обеспечение позволяет создать удобные условия для пользователя с ограниченными возможностями разных категорий: </a:t>
            </a:r>
          </a:p>
          <a:p>
            <a:pPr algn="just" eaLnBrk="1" hangingPunct="1">
              <a:defRPr/>
            </a:pPr>
            <a:endParaRPr lang="ru-RU" altLang="ru-RU" sz="1500" dirty="0">
              <a:solidFill>
                <a:srgbClr val="000000"/>
              </a:solidFill>
              <a:latin typeface="+mn-lt"/>
              <a:cs typeface="Tahoma" panose="020B0604030504040204" pitchFamily="34" charset="0"/>
            </a:endParaRPr>
          </a:p>
          <a:p>
            <a:pPr algn="just" eaLnBrk="1" hangingPunct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1500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Для слабовидящих пользователей – изменение контрастности и цветовых режимов, увеличение шрифта и размера данных; </a:t>
            </a:r>
            <a:endParaRPr lang="en-US" altLang="ru-RU" sz="1500" dirty="0">
              <a:solidFill>
                <a:srgbClr val="000000"/>
              </a:solidFill>
              <a:latin typeface="+mn-lt"/>
              <a:cs typeface="Tahoma" panose="020B0604030504040204" pitchFamily="34" charset="0"/>
            </a:endParaRPr>
          </a:p>
          <a:p>
            <a:pPr algn="just" eaLnBrk="1" hangingPunct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1500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Для слабослышащих – встроенная индукционная система; </a:t>
            </a:r>
            <a:endParaRPr lang="en-US" altLang="ru-RU" sz="1500" dirty="0">
              <a:solidFill>
                <a:srgbClr val="000000"/>
              </a:solidFill>
              <a:latin typeface="+mn-lt"/>
              <a:cs typeface="Tahoma" panose="020B0604030504040204" pitchFamily="34" charset="0"/>
            </a:endParaRPr>
          </a:p>
          <a:p>
            <a:pPr algn="just" eaLnBrk="1" hangingPunct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1500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Для инвалидов-колясочников – перемещение интерфейса в удобную зону экрана.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>
            <a:extLst>
              <a:ext uri="{FF2B5EF4-FFF2-40B4-BE49-F238E27FC236}">
                <a16:creationId xmlns:a16="http://schemas.microsoft.com/office/drawing/2014/main" id="{6BDA4ED7-5B08-4164-A759-DFFD9682E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36525"/>
            <a:ext cx="8496300" cy="83099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4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Оборудование индивидуального пользования, имеющееся в БПОО ГПОУ «Профессиональный колледж г. Новокузнецка»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8D7A399D-5D80-425B-8B55-178C3C120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31887"/>
            <a:ext cx="6696075" cy="4921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Нарушения опорно-двигательного аппарата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73553890-420E-400B-A690-B9722E3386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7535139"/>
              </p:ext>
            </p:extLst>
          </p:nvPr>
        </p:nvGraphicFramePr>
        <p:xfrm>
          <a:off x="395536" y="1936806"/>
          <a:ext cx="8424614" cy="4828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Document" r:id="rId3" imgW="9266756" imgH="5310319" progId="Word.Document.12">
                  <p:embed/>
                </p:oleObj>
              </mc:Choice>
              <mc:Fallback>
                <p:oleObj name="Document" r:id="rId3" imgW="9266756" imgH="531031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536" y="1936806"/>
                        <a:ext cx="8424614" cy="4828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22439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4C60B8BE-0A21-4E53-9817-2000C5DEE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2" y="1104109"/>
            <a:ext cx="6697662" cy="4921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Нарушения слуха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353F761-E3B3-4669-BA30-F1D4548E18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8259829"/>
              </p:ext>
            </p:extLst>
          </p:nvPr>
        </p:nvGraphicFramePr>
        <p:xfrm>
          <a:off x="283922" y="1916832"/>
          <a:ext cx="8683218" cy="3384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Document" r:id="rId3" imgW="9682362" imgH="4089808" progId="Word.Document.12">
                  <p:embed/>
                </p:oleObj>
              </mc:Choice>
              <mc:Fallback>
                <p:oleObj name="Document" r:id="rId3" imgW="9682362" imgH="408980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3922" y="1916832"/>
                        <a:ext cx="8683218" cy="33848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5">
            <a:extLst>
              <a:ext uri="{FF2B5EF4-FFF2-40B4-BE49-F238E27FC236}">
                <a16:creationId xmlns:a16="http://schemas.microsoft.com/office/drawing/2014/main" id="{7B2186C9-9E29-4177-A464-A73E29934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36525"/>
            <a:ext cx="8496300" cy="83099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4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Оборудование индивидуального пользования, имеющееся в БПОО ГПОУ «Профессиональный колледж г. Новокузнецка»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0E9706F1-DDF0-4215-B67B-5C956E837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824257"/>
            <a:ext cx="6697662" cy="4921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Нарушения зрения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32DBFAF-33B5-4AA0-B8DB-63B8571FF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36525"/>
            <a:ext cx="8496300" cy="83099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4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Оборудование индивидуального пользования, имеющееся в БПОО ГПОУ «Профессиональный колледж г. Новокузнецка»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94C50A10-1A65-4FCB-9B06-528DF2E715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5619030"/>
              </p:ext>
            </p:extLst>
          </p:nvPr>
        </p:nvGraphicFramePr>
        <p:xfrm>
          <a:off x="395536" y="1362076"/>
          <a:ext cx="8418174" cy="5447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Document" r:id="rId3" imgW="9266756" imgH="6583761" progId="Word.Document.12">
                  <p:embed/>
                </p:oleObj>
              </mc:Choice>
              <mc:Fallback>
                <p:oleObj name="Document" r:id="rId3" imgW="9266756" imgH="658376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536" y="1362076"/>
                        <a:ext cx="8418174" cy="54472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Номер слайда 7"/>
          <p:cNvSpPr txBox="1">
            <a:spLocks noGrp="1"/>
          </p:cNvSpPr>
          <p:nvPr/>
        </p:nvSpPr>
        <p:spPr bwMode="auto">
          <a:xfrm>
            <a:off x="8229600" y="647700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sz="1200">
              <a:solidFill>
                <a:srgbClr val="9D3594"/>
              </a:solidFill>
              <a:latin typeface="Franklin Gothic Book" pitchFamily="34" charset="0"/>
            </a:endParaRPr>
          </a:p>
        </p:txBody>
      </p:sp>
      <p:sp>
        <p:nvSpPr>
          <p:cNvPr id="80901" name="Прямоугольник 5">
            <a:extLst>
              <a:ext uri="{FF2B5EF4-FFF2-40B4-BE49-F238E27FC236}">
                <a16:creationId xmlns:a16="http://schemas.microsoft.com/office/drawing/2014/main" id="{9E78BF70-B24F-477D-8E75-5DBA7F681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8" y="1462088"/>
            <a:ext cx="8740775" cy="12922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361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altLang="ru-RU" sz="2600" b="1" dirty="0">
                <a:solidFill>
                  <a:srgbClr val="404040"/>
                </a:solidFill>
                <a:latin typeface="+mj-lt"/>
                <a:cs typeface="Tahoma" panose="020B0604030504040204" pitchFamily="34" charset="0"/>
              </a:rPr>
              <a:t>ТОЛЬКО </a:t>
            </a:r>
            <a:r>
              <a:rPr lang="ru-RU" altLang="ru-RU" sz="2600" b="1" dirty="0">
                <a:solidFill>
                  <a:srgbClr val="FF0000"/>
                </a:solidFill>
                <a:latin typeface="+mj-lt"/>
                <a:cs typeface="Tahoma" panose="020B0604030504040204" pitchFamily="34" charset="0"/>
              </a:rPr>
              <a:t>КОМПЛЕКСНОЕ</a:t>
            </a:r>
            <a:r>
              <a:rPr lang="ru-RU" altLang="ru-RU" sz="2600" b="1" dirty="0">
                <a:solidFill>
                  <a:srgbClr val="404040"/>
                </a:solidFill>
                <a:latin typeface="+mj-lt"/>
                <a:cs typeface="Tahoma" panose="020B0604030504040204" pitchFamily="34" charset="0"/>
              </a:rPr>
              <a:t> ОСНАЩЕНИЕ ОБРАЗОВАТЕЛЬНОЙ ОРГАНИЗАЦИИ ПОЗВОЛЯЕТ СДЕЛАТЬ ОБУЧЕНИЕ </a:t>
            </a:r>
            <a:r>
              <a:rPr lang="ru-RU" altLang="ru-RU" sz="2600" b="1" dirty="0">
                <a:solidFill>
                  <a:srgbClr val="FF0000"/>
                </a:solidFill>
                <a:latin typeface="+mj-lt"/>
                <a:cs typeface="Tahoma" panose="020B0604030504040204" pitchFamily="34" charset="0"/>
              </a:rPr>
              <a:t>ДОСТУПНЫМ</a:t>
            </a:r>
            <a:r>
              <a:rPr lang="ru-RU" altLang="ru-RU" sz="2600" b="1" dirty="0">
                <a:solidFill>
                  <a:srgbClr val="404040"/>
                </a:solidFill>
                <a:latin typeface="+mj-lt"/>
                <a:cs typeface="Tahoma" panose="020B0604030504040204" pitchFamily="34" charset="0"/>
              </a:rPr>
              <a:t> ДЛЯ ЛЮДЕЙ С ОВЗ</a:t>
            </a:r>
          </a:p>
        </p:txBody>
      </p:sp>
      <p:grpSp>
        <p:nvGrpSpPr>
          <p:cNvPr id="45060" name="Группа 2"/>
          <p:cNvGrpSpPr>
            <a:grpSpLocks/>
          </p:cNvGrpSpPr>
          <p:nvPr/>
        </p:nvGrpSpPr>
        <p:grpSpPr bwMode="auto">
          <a:xfrm>
            <a:off x="1476375" y="3357563"/>
            <a:ext cx="6753225" cy="2308225"/>
            <a:chOff x="1475656" y="3356992"/>
            <a:chExt cx="6753944" cy="2308225"/>
          </a:xfrm>
        </p:grpSpPr>
        <p:pic>
          <p:nvPicPr>
            <p:cNvPr id="45061" name="Рисунок 1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75656" y="3356992"/>
              <a:ext cx="6521450" cy="2308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Стрелка: пятиугольник 1">
              <a:extLst>
                <a:ext uri="{FF2B5EF4-FFF2-40B4-BE49-F238E27FC236}">
                  <a16:creationId xmlns:a16="http://schemas.microsoft.com/office/drawing/2014/main" id="{3672B237-7AAD-40EF-A8B2-D0DB15EF8D66}"/>
                </a:ext>
              </a:extLst>
            </p:cNvPr>
            <p:cNvSpPr/>
            <p:nvPr/>
          </p:nvSpPr>
          <p:spPr>
            <a:xfrm>
              <a:off x="6444208" y="3429000"/>
              <a:ext cx="1785392" cy="360040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ОБРАЗОВАНИЕ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6859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ердце">
            <a:extLst>
              <a:ext uri="{FF2B5EF4-FFF2-40B4-BE49-F238E27FC236}">
                <a16:creationId xmlns:a16="http://schemas.microsoft.com/office/drawing/2014/main" id="{BF14FBCB-B230-4985-AB48-D45B50A59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9632" y="134826"/>
            <a:ext cx="6340152" cy="6340152"/>
          </a:xfrm>
          <a:prstGeom prst="rect">
            <a:avLst/>
          </a:prstGeom>
        </p:spPr>
      </p:pic>
      <p:sp>
        <p:nvSpPr>
          <p:cNvPr id="49154" name="Номер слайда 3"/>
          <p:cNvSpPr txBox="1">
            <a:spLocks noGrp="1"/>
          </p:cNvSpPr>
          <p:nvPr/>
        </p:nvSpPr>
        <p:spPr bwMode="auto">
          <a:xfrm>
            <a:off x="8229600" y="6473825"/>
            <a:ext cx="7588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sz="1200">
              <a:solidFill>
                <a:srgbClr val="9D3594"/>
              </a:solidFill>
              <a:latin typeface="Franklin Gothic Book" pitchFamily="34" charset="0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25326A-B1C5-40C8-AB57-7E23E74CD4B3}"/>
              </a:ext>
            </a:extLst>
          </p:cNvPr>
          <p:cNvSpPr txBox="1">
            <a:spLocks noGrp="1"/>
          </p:cNvSpPr>
          <p:nvPr/>
        </p:nvSpPr>
        <p:spPr>
          <a:xfrm>
            <a:off x="3581400" y="76200"/>
            <a:ext cx="2895600" cy="288925"/>
          </a:xfrm>
          <a:prstGeom prst="rect">
            <a:avLst/>
          </a:prstGeom>
          <a:noFill/>
        </p:spPr>
        <p:txBody>
          <a:bodyPr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accent1">
                  <a:shade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5D8AD05B-5CE9-48AC-AC51-07BCEB5C8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558" y="2360904"/>
            <a:ext cx="8496300" cy="107721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ahoma" pitchFamily="34" charset="0"/>
              </a:rPr>
              <a:t>БЛАГОДАРЮ </a:t>
            </a:r>
          </a:p>
          <a:p>
            <a:pPr algn="ctr" eaLnBrk="1" hangingPunct="1">
              <a:defRPr/>
            </a:pPr>
            <a:r>
              <a:rPr lang="ru-RU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ahoma" pitchFamily="34" charset="0"/>
              </a:rPr>
              <a:t>ЗА ВНИМАНИЕ!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7"/>
          <p:cNvSpPr txBox="1">
            <a:spLocks noGrp="1"/>
          </p:cNvSpPr>
          <p:nvPr/>
        </p:nvSpPr>
        <p:spPr bwMode="auto">
          <a:xfrm>
            <a:off x="8229600" y="647700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sz="1200">
              <a:solidFill>
                <a:srgbClr val="9D3594"/>
              </a:solidFill>
              <a:latin typeface="Franklin Gothic Book" pitchFamily="34" charset="0"/>
            </a:endParaRPr>
          </a:p>
        </p:txBody>
      </p:sp>
      <p:sp>
        <p:nvSpPr>
          <p:cNvPr id="17414" name="Прямоугольник 5">
            <a:extLst>
              <a:ext uri="{FF2B5EF4-FFF2-40B4-BE49-F238E27FC236}">
                <a16:creationId xmlns:a16="http://schemas.microsoft.com/office/drawing/2014/main" id="{77175333-84A6-42E9-9634-E781001CB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13" y="5788025"/>
            <a:ext cx="8969375" cy="4921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УЧАЩИЕСЯ С НАРУШЕННОЙ ФУНКЦИЕЙ СЛУХА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96BE5936-6743-41CD-B092-525DACA33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0775" y="149225"/>
            <a:ext cx="2835275" cy="4619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2400" b="1" dirty="0">
                <a:solidFill>
                  <a:srgbClr val="4F617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ПРОБЛЕМАТИКА</a:t>
            </a:r>
          </a:p>
        </p:txBody>
      </p:sp>
      <p:pic>
        <p:nvPicPr>
          <p:cNvPr id="9221" name="Picture 10" descr="E:\Общая\ДОСТУПНАЯ СРЕДА. ИНКЛЮЗИЯ\Презентации\ФОТО\3 Оборудование для учащихся с нарушенной функцией слух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1295400"/>
            <a:ext cx="417830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 Box 5">
            <a:extLst>
              <a:ext uri="{FF2B5EF4-FFF2-40B4-BE49-F238E27FC236}">
                <a16:creationId xmlns:a16="http://schemas.microsoft.com/office/drawing/2014/main" id="{43AD411E-8836-4666-9323-B564F7A21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3" y="908050"/>
            <a:ext cx="3038475" cy="492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НАРУШЕНИЕ СЛУХА</a:t>
            </a:r>
          </a:p>
        </p:txBody>
      </p:sp>
      <p:sp>
        <p:nvSpPr>
          <p:cNvPr id="10243" name="Номер слайда 7"/>
          <p:cNvSpPr txBox="1">
            <a:spLocks noGrp="1"/>
          </p:cNvSpPr>
          <p:nvPr/>
        </p:nvSpPr>
        <p:spPr bwMode="auto">
          <a:xfrm>
            <a:off x="8229600" y="647700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sz="1200">
              <a:solidFill>
                <a:srgbClr val="9D3594"/>
              </a:solidFill>
              <a:latin typeface="Franklin Gothic Book" pitchFamily="34" charset="0"/>
            </a:endParaRPr>
          </a:p>
        </p:txBody>
      </p:sp>
      <p:sp>
        <p:nvSpPr>
          <p:cNvPr id="30726" name="Прямоугольник 4">
            <a:extLst>
              <a:ext uri="{FF2B5EF4-FFF2-40B4-BE49-F238E27FC236}">
                <a16:creationId xmlns:a16="http://schemas.microsoft.com/office/drawing/2014/main" id="{04C8426C-F27A-4F7B-8288-F72EAD186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3" y="1400175"/>
            <a:ext cx="8059737" cy="30924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1500" dirty="0">
                <a:latin typeface="+mn-lt"/>
                <a:cs typeface="Arial" panose="020B0604020202020204" pitchFamily="34" charset="0"/>
              </a:rPr>
              <a:t>ВИДЫ ПОТЕРЬ СЛУХА: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1500" b="1" dirty="0" err="1">
                <a:latin typeface="+mn-lt"/>
                <a:cs typeface="Arial" panose="020B0604020202020204" pitchFamily="34" charset="0"/>
              </a:rPr>
              <a:t>Кондуктивная</a:t>
            </a:r>
            <a:r>
              <a:rPr lang="ru-RU" altLang="ru-RU" sz="1500" b="1" dirty="0">
                <a:latin typeface="+mn-lt"/>
                <a:cs typeface="Arial" panose="020B0604020202020204" pitchFamily="34" charset="0"/>
              </a:rPr>
              <a:t> потеря слуха </a:t>
            </a:r>
            <a:r>
              <a:rPr lang="ru-RU" altLang="ru-RU" sz="1500" dirty="0">
                <a:latin typeface="+mn-lt"/>
                <a:cs typeface="Arial" panose="020B0604020202020204" pitchFamily="34" charset="0"/>
              </a:rPr>
              <a:t>возникает в наружном и среднем ухе. При этом нарушается проведение звуковых волн, а восприятие их остается неизменным. Человек продолжает слышать тот же самый звук, хотя и с меньшей громкостью. </a:t>
            </a:r>
            <a:br>
              <a:rPr lang="ru-RU" altLang="ru-RU" sz="1500" dirty="0">
                <a:latin typeface="+mn-lt"/>
                <a:cs typeface="Arial" panose="020B0604020202020204" pitchFamily="34" charset="0"/>
              </a:rPr>
            </a:br>
            <a:endParaRPr lang="ru-RU" altLang="ru-RU" sz="1500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1500" b="1" dirty="0" err="1">
                <a:latin typeface="+mn-lt"/>
                <a:cs typeface="Arial" panose="020B0604020202020204" pitchFamily="34" charset="0"/>
              </a:rPr>
              <a:t>Сенсоневральная</a:t>
            </a:r>
            <a:r>
              <a:rPr lang="ru-RU" altLang="ru-RU" sz="1500" b="1" dirty="0">
                <a:latin typeface="+mn-lt"/>
                <a:cs typeface="Arial" panose="020B0604020202020204" pitchFamily="34" charset="0"/>
              </a:rPr>
              <a:t> (</a:t>
            </a:r>
            <a:r>
              <a:rPr lang="ru-RU" altLang="ru-RU" sz="1500" b="1" dirty="0" err="1">
                <a:latin typeface="+mn-lt"/>
                <a:cs typeface="Arial" panose="020B0604020202020204" pitchFamily="34" charset="0"/>
              </a:rPr>
              <a:t>нейросенсорная</a:t>
            </a:r>
            <a:r>
              <a:rPr lang="ru-RU" altLang="ru-RU" sz="1500" b="1" dirty="0">
                <a:latin typeface="+mn-lt"/>
                <a:cs typeface="Arial" panose="020B0604020202020204" pitchFamily="34" charset="0"/>
              </a:rPr>
              <a:t>) потеря слуха </a:t>
            </a:r>
            <a:r>
              <a:rPr lang="ru-RU" altLang="ru-RU" sz="1500" dirty="0">
                <a:latin typeface="+mn-lt"/>
                <a:cs typeface="Arial" panose="020B0604020202020204" pitchFamily="34" charset="0"/>
              </a:rPr>
              <a:t>возникает в улитке и (или) в центральной нервной системе. При этом нарушается восприятие звука. То есть, громкость звука может оставаться неизменной, но сам звук искажается, порой до неузнаваемости. </a:t>
            </a:r>
            <a:br>
              <a:rPr lang="ru-RU" altLang="ru-RU" sz="1500" dirty="0">
                <a:latin typeface="+mn-lt"/>
                <a:cs typeface="Arial" panose="020B0604020202020204" pitchFamily="34" charset="0"/>
              </a:rPr>
            </a:br>
            <a:endParaRPr lang="ru-RU" altLang="ru-RU" sz="1500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1500" b="1" dirty="0">
                <a:latin typeface="+mn-lt"/>
                <a:cs typeface="Arial" panose="020B0604020202020204" pitchFamily="34" charset="0"/>
              </a:rPr>
              <a:t>Смешанная потеря слуха </a:t>
            </a:r>
            <a:r>
              <a:rPr lang="ru-RU" altLang="ru-RU" sz="1500" dirty="0">
                <a:latin typeface="+mn-lt"/>
                <a:cs typeface="Arial" panose="020B0604020202020204" pitchFamily="34" charset="0"/>
              </a:rPr>
              <a:t>сочетает в себе </a:t>
            </a:r>
            <a:r>
              <a:rPr lang="ru-RU" altLang="ru-RU" sz="1500" dirty="0" err="1">
                <a:latin typeface="+mn-lt"/>
                <a:cs typeface="Arial" panose="020B0604020202020204" pitchFamily="34" charset="0"/>
              </a:rPr>
              <a:t>кондуктивные</a:t>
            </a:r>
            <a:r>
              <a:rPr lang="ru-RU" altLang="ru-RU" sz="1500" dirty="0">
                <a:latin typeface="+mn-lt"/>
                <a:cs typeface="Arial" panose="020B0604020202020204" pitchFamily="34" charset="0"/>
              </a:rPr>
              <a:t> и </a:t>
            </a:r>
            <a:r>
              <a:rPr lang="ru-RU" altLang="ru-RU" sz="1500" dirty="0" err="1">
                <a:latin typeface="+mn-lt"/>
                <a:cs typeface="Arial" panose="020B0604020202020204" pitchFamily="34" charset="0"/>
              </a:rPr>
              <a:t>сенсоневральные</a:t>
            </a:r>
            <a:r>
              <a:rPr lang="ru-RU" altLang="ru-RU" sz="1500" dirty="0">
                <a:latin typeface="+mn-lt"/>
                <a:cs typeface="Arial" panose="020B0604020202020204" pitchFamily="34" charset="0"/>
              </a:rPr>
              <a:t> элементы (нарушение как звукопроведения, так и звуковосприятия). </a:t>
            </a:r>
            <a:br>
              <a:rPr lang="ru-RU" altLang="ru-RU" sz="1500" dirty="0">
                <a:latin typeface="+mn-lt"/>
                <a:cs typeface="Arial" panose="020B0604020202020204" pitchFamily="34" charset="0"/>
              </a:rPr>
            </a:br>
            <a:br>
              <a:rPr lang="ru-RU" altLang="ru-RU" sz="1500" dirty="0">
                <a:latin typeface="+mn-lt"/>
                <a:cs typeface="Arial" panose="020B0604020202020204" pitchFamily="34" charset="0"/>
              </a:rPr>
            </a:br>
            <a:r>
              <a:rPr lang="ru-RU" altLang="ru-RU" sz="1500" dirty="0">
                <a:latin typeface="+mn-lt"/>
                <a:cs typeface="Arial" panose="020B0604020202020204" pitchFamily="34" charset="0"/>
              </a:rPr>
              <a:t>Классификация степеней тугоухости:  </a:t>
            </a:r>
          </a:p>
        </p:txBody>
      </p:sp>
      <p:pic>
        <p:nvPicPr>
          <p:cNvPr id="10245" name="Picture 2" descr="степень потери слух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4641850"/>
            <a:ext cx="7123113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 Box 5">
            <a:extLst>
              <a:ext uri="{FF2B5EF4-FFF2-40B4-BE49-F238E27FC236}">
                <a16:creationId xmlns:a16="http://schemas.microsoft.com/office/drawing/2014/main" id="{C11D9173-C051-4073-A399-488A09676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944563"/>
            <a:ext cx="3846513" cy="492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СЛУХОПРОТЕЗИРОВАНИЕ</a:t>
            </a:r>
          </a:p>
        </p:txBody>
      </p:sp>
      <p:sp>
        <p:nvSpPr>
          <p:cNvPr id="11267" name="Номер слайда 7"/>
          <p:cNvSpPr txBox="1">
            <a:spLocks noGrp="1"/>
          </p:cNvSpPr>
          <p:nvPr/>
        </p:nvSpPr>
        <p:spPr bwMode="auto">
          <a:xfrm>
            <a:off x="8229600" y="647700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sz="1200">
              <a:solidFill>
                <a:srgbClr val="9D3594"/>
              </a:solidFill>
              <a:latin typeface="Franklin Gothic Book" pitchFamily="34" charset="0"/>
            </a:endParaRPr>
          </a:p>
        </p:txBody>
      </p:sp>
      <p:sp>
        <p:nvSpPr>
          <p:cNvPr id="31750" name="Прямоугольник 4">
            <a:extLst>
              <a:ext uri="{FF2B5EF4-FFF2-40B4-BE49-F238E27FC236}">
                <a16:creationId xmlns:a16="http://schemas.microsoft.com/office/drawing/2014/main" id="{06FC6A35-CF6C-4036-AA2E-7E1309872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0" y="1473200"/>
            <a:ext cx="7024688" cy="7842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1500" dirty="0">
                <a:latin typeface="+mn-lt"/>
                <a:cs typeface="Arial" panose="020B0604020202020204" pitchFamily="34" charset="0"/>
              </a:rPr>
              <a:t>Слуховой аппарат – это простой и эффективный в использовании электронный звукоусиливающий прибор, применяющийся по медицинским показаниям при различных формах стойких нарушений слуха.</a:t>
            </a:r>
          </a:p>
        </p:txBody>
      </p:sp>
      <p:sp>
        <p:nvSpPr>
          <p:cNvPr id="31751" name="Прямоугольник 5">
            <a:extLst>
              <a:ext uri="{FF2B5EF4-FFF2-40B4-BE49-F238E27FC236}">
                <a16:creationId xmlns:a16="http://schemas.microsoft.com/office/drawing/2014/main" id="{9A3AEF48-9B91-4068-BA21-4D93FF55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0" y="2538413"/>
            <a:ext cx="5729288" cy="1708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1500" b="1" dirty="0">
                <a:latin typeface="+mn-lt"/>
                <a:cs typeface="Arial" panose="020B0604020202020204" pitchFamily="34" charset="0"/>
              </a:rPr>
              <a:t>Виды: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1500" b="1" dirty="0">
                <a:latin typeface="+mn-lt"/>
                <a:cs typeface="Arial" panose="020B0604020202020204" pitchFamily="34" charset="0"/>
              </a:rPr>
              <a:t>Заушный слуховой аппарат (BTE) </a:t>
            </a:r>
            <a:r>
              <a:rPr lang="ru-RU" altLang="ru-RU" sz="1500" dirty="0">
                <a:latin typeface="+mn-lt"/>
                <a:cs typeface="Arial" panose="020B0604020202020204" pitchFamily="34" charset="0"/>
              </a:rPr>
              <a:t>помещается за ушной раковиной. К нему с помощью звукопроводящей трубочки присоединен ушной вкладыш (стандартный или индивидуальный), который вставляется в слуховой проход и проводит звук в ухо. Заушный аппарат обеспечивает большее усиление и предоставляет дополнительные технические возможности (например, подключение FM-систем). </a:t>
            </a:r>
          </a:p>
        </p:txBody>
      </p:sp>
      <p:pic>
        <p:nvPicPr>
          <p:cNvPr id="11270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5725" y="2570163"/>
            <a:ext cx="19050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3" name="Прямоугольник 10">
            <a:extLst>
              <a:ext uri="{FF2B5EF4-FFF2-40B4-BE49-F238E27FC236}">
                <a16:creationId xmlns:a16="http://schemas.microsoft.com/office/drawing/2014/main" id="{C378106E-D928-4593-AE47-1177BB81D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0" y="4581525"/>
            <a:ext cx="5584825" cy="12461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1500" b="1" dirty="0" err="1">
                <a:latin typeface="+mn-lt"/>
                <a:cs typeface="Arial" panose="020B0604020202020204" pitchFamily="34" charset="0"/>
              </a:rPr>
              <a:t>Внутриушной</a:t>
            </a:r>
            <a:r>
              <a:rPr lang="ru-RU" altLang="ru-RU" sz="1500" b="1" dirty="0">
                <a:latin typeface="+mn-lt"/>
                <a:cs typeface="Arial" panose="020B0604020202020204" pitchFamily="34" charset="0"/>
              </a:rPr>
              <a:t> слуховой аппарат (ITE) </a:t>
            </a:r>
            <a:r>
              <a:rPr lang="ru-RU" altLang="ru-RU" sz="1500" dirty="0">
                <a:latin typeface="+mn-lt"/>
                <a:cs typeface="Arial" panose="020B0604020202020204" pitchFamily="34" charset="0"/>
              </a:rPr>
              <a:t>полностью размещается в слуховом проходе. Все электронные компоненты находятся в корпусе аппарата, который изготавливается в соответствии с анатомическим строением уха. Основное достоинство аппарата заключается в его незаметности. </a:t>
            </a:r>
          </a:p>
        </p:txBody>
      </p:sp>
      <p:pic>
        <p:nvPicPr>
          <p:cNvPr id="11272" name="Рисунок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4548188"/>
            <a:ext cx="195897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омер слайда 7"/>
          <p:cNvSpPr txBox="1">
            <a:spLocks noGrp="1"/>
          </p:cNvSpPr>
          <p:nvPr/>
        </p:nvSpPr>
        <p:spPr bwMode="auto">
          <a:xfrm>
            <a:off x="8229600" y="647700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sz="1200">
              <a:solidFill>
                <a:srgbClr val="9D3594"/>
              </a:solidFill>
              <a:latin typeface="Franklin Gothic Book" pitchFamily="34" charset="0"/>
            </a:endParaRPr>
          </a:p>
        </p:txBody>
      </p:sp>
      <p:sp>
        <p:nvSpPr>
          <p:cNvPr id="32774" name="Прямоугольник 7">
            <a:extLst>
              <a:ext uri="{FF2B5EF4-FFF2-40B4-BE49-F238E27FC236}">
                <a16:creationId xmlns:a16="http://schemas.microsoft.com/office/drawing/2014/main" id="{75B10032-C825-4736-9240-A4E92E3E1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360488"/>
            <a:ext cx="8642350" cy="26320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1500" b="1" dirty="0" err="1">
                <a:latin typeface="+mn-lt"/>
                <a:cs typeface="Arial" panose="020B0604020202020204" pitchFamily="34" charset="0"/>
              </a:rPr>
              <a:t>Кохлеарная</a:t>
            </a:r>
            <a:r>
              <a:rPr lang="ru-RU" altLang="ru-RU" sz="1500" b="1" dirty="0">
                <a:latin typeface="+mn-lt"/>
                <a:cs typeface="Arial" panose="020B0604020202020204" pitchFamily="34" charset="0"/>
              </a:rPr>
              <a:t> имплантация </a:t>
            </a:r>
            <a:r>
              <a:rPr lang="ru-RU" altLang="ru-RU" sz="1500" dirty="0">
                <a:latin typeface="+mn-lt"/>
                <a:cs typeface="Arial" panose="020B0604020202020204" pitchFamily="34" charset="0"/>
              </a:rPr>
              <a:t>- это программа мероприятий, направленных на полноценную социальную адаптацию ребенка или взрослого с </a:t>
            </a:r>
            <a:r>
              <a:rPr lang="ru-RU" altLang="ru-RU" sz="1500" dirty="0" err="1">
                <a:latin typeface="+mn-lt"/>
                <a:cs typeface="Arial" panose="020B0604020202020204" pitchFamily="34" charset="0"/>
              </a:rPr>
              <a:t>сенсоневральной</a:t>
            </a:r>
            <a:r>
              <a:rPr lang="ru-RU" altLang="ru-RU" sz="1500" dirty="0">
                <a:latin typeface="+mn-lt"/>
                <a:cs typeface="Arial" panose="020B0604020202020204" pitchFamily="34" charset="0"/>
              </a:rPr>
              <a:t> тугоухостью IV ст. и глухотой. </a:t>
            </a:r>
            <a:br>
              <a:rPr lang="ru-RU" altLang="ru-RU" sz="1500" dirty="0">
                <a:latin typeface="+mn-lt"/>
                <a:cs typeface="Arial" panose="020B0604020202020204" pitchFamily="34" charset="0"/>
              </a:rPr>
            </a:br>
            <a:br>
              <a:rPr lang="ru-RU" altLang="ru-RU" sz="1500" dirty="0">
                <a:latin typeface="+mn-lt"/>
                <a:cs typeface="Arial" panose="020B0604020202020204" pitchFamily="34" charset="0"/>
              </a:rPr>
            </a:br>
            <a:r>
              <a:rPr lang="ru-RU" altLang="ru-RU" sz="1500" dirty="0" err="1">
                <a:latin typeface="+mn-lt"/>
                <a:cs typeface="Arial" panose="020B0604020202020204" pitchFamily="34" charset="0"/>
              </a:rPr>
              <a:t>Кохлеарная</a:t>
            </a:r>
            <a:r>
              <a:rPr lang="ru-RU" altLang="ru-RU" sz="1500" dirty="0">
                <a:latin typeface="+mn-lt"/>
                <a:cs typeface="Arial" panose="020B0604020202020204" pitchFamily="34" charset="0"/>
              </a:rPr>
              <a:t> имплантация – клинически проверенный, эффективный и безопасный метод реабилитации людей с тотальной глухотой. Это самая современная технология реабилитации людей, дающая возможность слышать человеку, который родился глухим, или человеку, потерявшему слух. </a:t>
            </a:r>
            <a:br>
              <a:rPr lang="ru-RU" altLang="ru-RU" sz="1500" dirty="0">
                <a:latin typeface="+mn-lt"/>
                <a:cs typeface="Arial" panose="020B0604020202020204" pitchFamily="34" charset="0"/>
              </a:rPr>
            </a:br>
            <a:br>
              <a:rPr lang="ru-RU" altLang="ru-RU" sz="1500" dirty="0">
                <a:latin typeface="+mn-lt"/>
                <a:cs typeface="Arial" panose="020B0604020202020204" pitchFamily="34" charset="0"/>
              </a:rPr>
            </a:br>
            <a:r>
              <a:rPr lang="ru-RU" altLang="ru-RU" sz="1500" dirty="0">
                <a:latin typeface="+mn-lt"/>
                <a:cs typeface="Arial" panose="020B0604020202020204" pitchFamily="34" charset="0"/>
              </a:rPr>
              <a:t>Для ребенка с тяжелой потерей слуха </a:t>
            </a:r>
            <a:r>
              <a:rPr lang="ru-RU" altLang="ru-RU" sz="1500" dirty="0" err="1">
                <a:latin typeface="+mn-lt"/>
                <a:cs typeface="Arial" panose="020B0604020202020204" pitchFamily="34" charset="0"/>
              </a:rPr>
              <a:t>кохлеарная</a:t>
            </a:r>
            <a:r>
              <a:rPr lang="ru-RU" altLang="ru-RU" sz="1500" dirty="0">
                <a:latin typeface="+mn-lt"/>
                <a:cs typeface="Arial" panose="020B0604020202020204" pitchFamily="34" charset="0"/>
              </a:rPr>
              <a:t> имплантация открывает широкие возможности для обучения (общеобразовательная школа, университет) и, в будущем, возможность хорошего трудоустройства. Ребенок с </a:t>
            </a:r>
            <a:r>
              <a:rPr lang="ru-RU" altLang="ru-RU" sz="1500" dirty="0" err="1">
                <a:latin typeface="+mn-lt"/>
                <a:cs typeface="Arial" panose="020B0604020202020204" pitchFamily="34" charset="0"/>
              </a:rPr>
              <a:t>кохлеарным</a:t>
            </a:r>
            <a:r>
              <a:rPr lang="ru-RU" altLang="ru-RU" sz="1500" dirty="0">
                <a:latin typeface="+mn-lt"/>
                <a:cs typeface="Arial" panose="020B0604020202020204" pitchFamily="34" charset="0"/>
              </a:rPr>
              <a:t> </a:t>
            </a:r>
            <a:r>
              <a:rPr lang="ru-RU" altLang="ru-RU" sz="1500" dirty="0" err="1">
                <a:latin typeface="+mn-lt"/>
                <a:cs typeface="Arial" panose="020B0604020202020204" pitchFamily="34" charset="0"/>
              </a:rPr>
              <a:t>имплантом</a:t>
            </a:r>
            <a:r>
              <a:rPr lang="ru-RU" altLang="ru-RU" sz="1500" dirty="0">
                <a:latin typeface="+mn-lt"/>
                <a:cs typeface="Arial" panose="020B0604020202020204" pitchFamily="34" charset="0"/>
              </a:rPr>
              <a:t> сможет слышать как нормально слышащий человек. </a:t>
            </a:r>
            <a:endParaRPr lang="ru-RU" altLang="ru-RU" sz="1500" b="1" u="sng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2292" name="Picture 2" descr="Как работает кохлеарный импла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250" y="3808413"/>
            <a:ext cx="2995613" cy="23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3902075"/>
            <a:ext cx="1797050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78D75CDA-C094-461F-BD94-EA0FB66A0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944563"/>
            <a:ext cx="4510088" cy="492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600" b="1" dirty="0">
                <a:solidFill>
                  <a:srgbClr val="C00000"/>
                </a:solidFill>
                <a:latin typeface="+mj-lt"/>
                <a:cs typeface="Tahoma" pitchFamily="34" charset="0"/>
              </a:rPr>
              <a:t>КОХЛЕАРНАЯ ИМПЛАНТАЦИЯ</a:t>
            </a:r>
          </a:p>
        </p:txBody>
      </p:sp>
      <p:pic>
        <p:nvPicPr>
          <p:cNvPr id="12295" name="Рисунок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7600" y="4121150"/>
            <a:ext cx="2792413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Рисунок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4868863"/>
            <a:ext cx="1379538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 Box 5">
            <a:extLst>
              <a:ext uri="{FF2B5EF4-FFF2-40B4-BE49-F238E27FC236}">
                <a16:creationId xmlns:a16="http://schemas.microsoft.com/office/drawing/2014/main" id="{71025B6F-83FF-4D43-B528-D65A74779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025525"/>
            <a:ext cx="6496050" cy="492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600" b="1" dirty="0">
                <a:solidFill>
                  <a:srgbClr val="C00000"/>
                </a:solidFill>
                <a:latin typeface="+mn-lt"/>
                <a:cs typeface="Tahoma" pitchFamily="34" charset="0"/>
              </a:rPr>
              <a:t>Слуховые аппараты костной проводимости</a:t>
            </a:r>
          </a:p>
        </p:txBody>
      </p:sp>
      <p:sp>
        <p:nvSpPr>
          <p:cNvPr id="13315" name="Номер слайда 7"/>
          <p:cNvSpPr txBox="1">
            <a:spLocks noGrp="1"/>
          </p:cNvSpPr>
          <p:nvPr/>
        </p:nvSpPr>
        <p:spPr bwMode="auto">
          <a:xfrm>
            <a:off x="8229600" y="647700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sz="1200">
              <a:solidFill>
                <a:srgbClr val="9D3594"/>
              </a:solidFill>
              <a:latin typeface="Franklin Gothic Book" pitchFamily="34" charset="0"/>
            </a:endParaRPr>
          </a:p>
        </p:txBody>
      </p:sp>
      <p:sp>
        <p:nvSpPr>
          <p:cNvPr id="33798" name="Прямоугольник 7">
            <a:extLst>
              <a:ext uri="{FF2B5EF4-FFF2-40B4-BE49-F238E27FC236}">
                <a16:creationId xmlns:a16="http://schemas.microsoft.com/office/drawing/2014/main" id="{B493397E-5DED-480B-BF3B-06FA07511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1562100"/>
            <a:ext cx="8497887" cy="2170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1500" b="1" u="sng" dirty="0">
                <a:latin typeface="+mn-lt"/>
                <a:cs typeface="Arial" panose="020B0604020202020204" pitchFamily="34" charset="0"/>
              </a:rPr>
              <a:t>ПОКАЗАНИЯ: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1500" b="1" dirty="0" err="1">
                <a:latin typeface="+mn-lt"/>
                <a:cs typeface="Arial" panose="020B0604020202020204" pitchFamily="34" charset="0"/>
              </a:rPr>
              <a:t>Кондуктивные</a:t>
            </a:r>
            <a:r>
              <a:rPr lang="ru-RU" altLang="ru-RU" sz="1500" b="1" dirty="0">
                <a:latin typeface="+mn-lt"/>
                <a:cs typeface="Arial" panose="020B0604020202020204" pitchFamily="34" charset="0"/>
              </a:rPr>
              <a:t> и смешанные формы тугоухости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1500" dirty="0">
                <a:latin typeface="+mn-lt"/>
                <a:cs typeface="Arial" panose="020B0604020202020204" pitchFamily="34" charset="0"/>
              </a:rPr>
              <a:t>- при атрезии слухового прохода, </a:t>
            </a:r>
            <a:r>
              <a:rPr lang="ru-RU" altLang="ru-RU" sz="1500" dirty="0" err="1">
                <a:latin typeface="+mn-lt"/>
                <a:cs typeface="Arial" panose="020B0604020202020204" pitchFamily="34" charset="0"/>
              </a:rPr>
              <a:t>микротии</a:t>
            </a:r>
            <a:r>
              <a:rPr lang="ru-RU" altLang="ru-RU" sz="1500" dirty="0">
                <a:latin typeface="+mn-lt"/>
                <a:cs typeface="Arial" panose="020B0604020202020204" pitchFamily="34" charset="0"/>
              </a:rPr>
              <a:t>, врожденных синдромах (синдром </a:t>
            </a:r>
            <a:r>
              <a:rPr lang="ru-RU" altLang="ru-RU" sz="1500" dirty="0" err="1">
                <a:latin typeface="+mn-lt"/>
                <a:cs typeface="Arial" panose="020B0604020202020204" pitchFamily="34" charset="0"/>
              </a:rPr>
              <a:t>Тричера</a:t>
            </a:r>
            <a:r>
              <a:rPr lang="ru-RU" altLang="ru-RU" sz="1500" dirty="0">
                <a:latin typeface="+mn-lt"/>
                <a:cs typeface="Arial" panose="020B0604020202020204" pitchFamily="34" charset="0"/>
              </a:rPr>
              <a:t> Коллинза, синдром Дауна, синдром </a:t>
            </a:r>
            <a:r>
              <a:rPr lang="ru-RU" altLang="ru-RU" sz="1500" dirty="0" err="1">
                <a:latin typeface="+mn-lt"/>
                <a:cs typeface="Arial" panose="020B0604020202020204" pitchFamily="34" charset="0"/>
              </a:rPr>
              <a:t>Гольденхара</a:t>
            </a:r>
            <a:r>
              <a:rPr lang="ru-RU" altLang="ru-RU" sz="1500" dirty="0">
                <a:latin typeface="+mn-lt"/>
                <a:cs typeface="Arial" panose="020B0604020202020204" pitchFamily="34" charset="0"/>
              </a:rPr>
              <a:t>, и </a:t>
            </a:r>
            <a:r>
              <a:rPr lang="ru-RU" altLang="ru-RU" sz="1500" dirty="0" err="1">
                <a:latin typeface="+mn-lt"/>
                <a:cs typeface="Arial" panose="020B0604020202020204" pitchFamily="34" charset="0"/>
              </a:rPr>
              <a:t>др</a:t>
            </a:r>
            <a:r>
              <a:rPr lang="ru-RU" altLang="ru-RU" sz="1500" dirty="0">
                <a:latin typeface="+mn-lt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1500" dirty="0">
                <a:latin typeface="+mn-lt"/>
                <a:cs typeface="Arial" panose="020B0604020202020204" pitchFamily="34" charset="0"/>
              </a:rPr>
              <a:t>- при заболеваниях наружного и среднего уха, не подлежащих или не поддающихся стандартным способам хирургической коррекции или приводящих к невозможности использования заушных и </a:t>
            </a:r>
            <a:r>
              <a:rPr lang="ru-RU" altLang="ru-RU" sz="1500" dirty="0" err="1">
                <a:latin typeface="+mn-lt"/>
                <a:cs typeface="Arial" panose="020B0604020202020204" pitchFamily="34" charset="0"/>
              </a:rPr>
              <a:t>внутриушных</a:t>
            </a:r>
            <a:r>
              <a:rPr lang="ru-RU" altLang="ru-RU" sz="1500" dirty="0">
                <a:latin typeface="+mn-lt"/>
                <a:cs typeface="Arial" panose="020B0604020202020204" pitchFamily="34" charset="0"/>
              </a:rPr>
              <a:t> слуховых аппаратов (хронические отиты, отосклероз и т.д.)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ru-RU" altLang="ru-RU" sz="1500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1500" b="1" dirty="0">
                <a:latin typeface="+mn-lt"/>
                <a:cs typeface="Arial" panose="020B0604020202020204" pitchFamily="34" charset="0"/>
              </a:rPr>
              <a:t>Односторонняя </a:t>
            </a:r>
            <a:r>
              <a:rPr lang="ru-RU" altLang="ru-RU" sz="1500" b="1" dirty="0" err="1">
                <a:latin typeface="+mn-lt"/>
                <a:cs typeface="Arial" panose="020B0604020202020204" pitchFamily="34" charset="0"/>
              </a:rPr>
              <a:t>сенсоневральная</a:t>
            </a:r>
            <a:r>
              <a:rPr lang="ru-RU" altLang="ru-RU" sz="1500" b="1" dirty="0">
                <a:latin typeface="+mn-lt"/>
                <a:cs typeface="Arial" panose="020B0604020202020204" pitchFamily="34" charset="0"/>
              </a:rPr>
              <a:t> глухота</a:t>
            </a:r>
          </a:p>
        </p:txBody>
      </p:sp>
      <p:pic>
        <p:nvPicPr>
          <p:cNvPr id="13317" name="Picture 1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6188" y="3213100"/>
            <a:ext cx="2741612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4"/>
          <p:cNvPicPr>
            <a:picLocks noChangeAspect="1" noChangeArrowheads="1"/>
          </p:cNvPicPr>
          <p:nvPr/>
        </p:nvPicPr>
        <p:blipFill>
          <a:blip r:embed="rId3" cstate="print"/>
          <a:srcRect l="2042" t="35866" r="4597" b="27167"/>
          <a:stretch>
            <a:fillRect/>
          </a:stretch>
        </p:blipFill>
        <p:spPr bwMode="auto">
          <a:xfrm>
            <a:off x="265113" y="4076700"/>
            <a:ext cx="60325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 Box 5">
            <a:extLst>
              <a:ext uri="{FF2B5EF4-FFF2-40B4-BE49-F238E27FC236}">
                <a16:creationId xmlns:a16="http://schemas.microsoft.com/office/drawing/2014/main" id="{B4562730-F9A7-41EC-97AD-E4E17B105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090613"/>
            <a:ext cx="2187575" cy="4921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ahoma" pitchFamily="34" charset="0"/>
              </a:rPr>
              <a:t>FM-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ahoma" pitchFamily="34" charset="0"/>
              </a:rPr>
              <a:t>СИСТЕМЫ</a:t>
            </a:r>
          </a:p>
        </p:txBody>
      </p:sp>
      <p:sp>
        <p:nvSpPr>
          <p:cNvPr id="34821" name="Прямоугольник 5">
            <a:extLst>
              <a:ext uri="{FF2B5EF4-FFF2-40B4-BE49-F238E27FC236}">
                <a16:creationId xmlns:a16="http://schemas.microsoft.com/office/drawing/2014/main" id="{007A19D6-D45E-45AD-BB22-05D814BC4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605088"/>
            <a:ext cx="3902075" cy="14779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ts val="400"/>
              </a:spcBef>
              <a:spcAft>
                <a:spcPts val="400"/>
              </a:spcAft>
              <a:buFontTx/>
              <a:buNone/>
              <a:defRPr/>
            </a:pPr>
            <a:r>
              <a:rPr lang="en-US" altLang="ru-RU" sz="1500" dirty="0">
                <a:solidFill>
                  <a:srgbClr val="404040"/>
                </a:solidFill>
                <a:latin typeface="+mn-lt"/>
                <a:cs typeface="Tahoma" panose="020B0604030504040204" pitchFamily="34" charset="0"/>
              </a:rPr>
              <a:t>FM-</a:t>
            </a:r>
            <a:r>
              <a:rPr lang="ru-RU" altLang="ru-RU" sz="1500" dirty="0">
                <a:solidFill>
                  <a:srgbClr val="404040"/>
                </a:solidFill>
                <a:latin typeface="+mn-lt"/>
                <a:cs typeface="Tahoma" panose="020B0604030504040204" pitchFamily="34" charset="0"/>
              </a:rPr>
              <a:t>системы передают звук (например, голос преподавателя) с микрофона непосредственно на динамики слуховых аппаратов слабослышащих учащихся, что позволяет им обучаться совместно  с нормально слышащими учащимися.</a:t>
            </a:r>
          </a:p>
        </p:txBody>
      </p:sp>
      <p:pic>
        <p:nvPicPr>
          <p:cNvPr id="14340" name="Picture 21" descr="http://www.oticon.com.ru/~asset/cache.ashx?id=10544&amp;type=4&amp;format=web&amp;w=5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7813" y="620713"/>
            <a:ext cx="59944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Прямоугольник 5">
            <a:extLst>
              <a:ext uri="{FF2B5EF4-FFF2-40B4-BE49-F238E27FC236}">
                <a16:creationId xmlns:a16="http://schemas.microsoft.com/office/drawing/2014/main" id="{700D3FF4-8CD7-4348-B723-1B61C28FD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8075" y="2605088"/>
            <a:ext cx="3311525" cy="14779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ts val="400"/>
              </a:spcBef>
              <a:spcAft>
                <a:spcPts val="400"/>
              </a:spcAft>
              <a:buFontTx/>
              <a:buNone/>
              <a:defRPr/>
            </a:pPr>
            <a:r>
              <a:rPr lang="ru-RU" altLang="ru-RU" sz="1500">
                <a:solidFill>
                  <a:srgbClr val="404040"/>
                </a:solidFill>
                <a:latin typeface="+mn-lt"/>
                <a:cs typeface="Tahoma" panose="020B0604030504040204" pitchFamily="34" charset="0"/>
              </a:rPr>
              <a:t>Преподаватель имеет возможность свободно перемещаться по классу или аудитории, не напрягать голосовые связки, индивидуально работать со слабослышащими учащимися.</a:t>
            </a:r>
          </a:p>
        </p:txBody>
      </p:sp>
      <p:sp>
        <p:nvSpPr>
          <p:cNvPr id="14342" name="Номер слайда 7"/>
          <p:cNvSpPr txBox="1">
            <a:spLocks noGrp="1"/>
          </p:cNvSpPr>
          <p:nvPr/>
        </p:nvSpPr>
        <p:spPr bwMode="auto">
          <a:xfrm>
            <a:off x="8229600" y="647700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sz="1200">
              <a:solidFill>
                <a:srgbClr val="9D3594"/>
              </a:solidFill>
              <a:latin typeface="Franklin Gothic Book" pitchFamily="34" charset="0"/>
            </a:endParaRPr>
          </a:p>
        </p:txBody>
      </p:sp>
      <p:pic>
        <p:nvPicPr>
          <p:cNvPr id="14343" name="Picture 2" descr="Сонет РС - беспроводной радиоклас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0713" y="4083050"/>
            <a:ext cx="1471612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4" descr="http://www.radugazvukov.ru/upload/iblock/9e7/fm_sonet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7138" y="4070350"/>
            <a:ext cx="814387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7" name="Прямоугольник 1">
            <a:extLst>
              <a:ext uri="{FF2B5EF4-FFF2-40B4-BE49-F238E27FC236}">
                <a16:creationId xmlns:a16="http://schemas.microsoft.com/office/drawing/2014/main" id="{03976BD1-66AE-4BD7-8091-F602114B5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238" y="5810250"/>
            <a:ext cx="6861175" cy="5540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500" dirty="0">
                <a:solidFill>
                  <a:srgbClr val="404040"/>
                </a:solidFill>
                <a:latin typeface="+mn-lt"/>
                <a:cs typeface="Tahoma" panose="020B0604030504040204" pitchFamily="34" charset="0"/>
              </a:rPr>
              <a:t>Использование </a:t>
            </a:r>
            <a:r>
              <a:rPr lang="en-US" altLang="ru-RU" sz="1500" dirty="0">
                <a:solidFill>
                  <a:srgbClr val="404040"/>
                </a:solidFill>
                <a:latin typeface="+mn-lt"/>
                <a:cs typeface="Tahoma" panose="020B0604030504040204" pitchFamily="34" charset="0"/>
              </a:rPr>
              <a:t>FM-</a:t>
            </a:r>
            <a:r>
              <a:rPr lang="ru-RU" altLang="ru-RU" sz="1500" dirty="0">
                <a:solidFill>
                  <a:srgbClr val="404040"/>
                </a:solidFill>
                <a:latin typeface="+mn-lt"/>
                <a:cs typeface="Tahoma" panose="020B0604030504040204" pitchFamily="34" charset="0"/>
              </a:rPr>
              <a:t>системы позволяет создать в любом учебном помещении условия комфортного обучения учащихся с разными возможностями по слуху. </a:t>
            </a:r>
            <a:endParaRPr lang="ru-RU" altLang="ru-RU" sz="15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4346" name="Рисунок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3488" y="4281488"/>
            <a:ext cx="1143000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Рисунок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4281488"/>
            <a:ext cx="1046162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23" descr="http://www.oorakel.nl/plaatjes/hulpmiddelen/59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06700" y="4281488"/>
            <a:ext cx="1250950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Рисунок 4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49713" y="4371975"/>
            <a:ext cx="1108075" cy="110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21151</TotalTime>
  <Words>1777</Words>
  <Application>Microsoft Office PowerPoint</Application>
  <PresentationFormat>Экран (4:3)</PresentationFormat>
  <Paragraphs>158</Paragraphs>
  <Slides>37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7" baseType="lpstr">
      <vt:lpstr>Arial</vt:lpstr>
      <vt:lpstr>Calibri</vt:lpstr>
      <vt:lpstr>Calibri Light</vt:lpstr>
      <vt:lpstr>Franklin Gothic Book</vt:lpstr>
      <vt:lpstr>Tahoma</vt:lpstr>
      <vt:lpstr>Wingdings</vt:lpstr>
      <vt:lpstr>Тема Office</vt:lpstr>
      <vt:lpstr>1_Специальное оформление</vt:lpstr>
      <vt:lpstr>Специальное оформление</vt:lpstr>
      <vt:lpstr>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Доступная среда</dc:title>
  <dc:creator>Nina_Boiko</dc:creator>
  <cp:lastModifiedBy>Teacher</cp:lastModifiedBy>
  <cp:revision>1794</cp:revision>
  <cp:lastPrinted>2013-06-14T14:54:00Z</cp:lastPrinted>
  <dcterms:created xsi:type="dcterms:W3CDTF">2011-09-14T09:30:06Z</dcterms:created>
  <dcterms:modified xsi:type="dcterms:W3CDTF">2019-03-27T04:56:48Z</dcterms:modified>
</cp:coreProperties>
</file>