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89" r:id="rId2"/>
    <p:sldId id="400" r:id="rId3"/>
    <p:sldId id="347" r:id="rId4"/>
    <p:sldId id="350" r:id="rId5"/>
    <p:sldId id="351" r:id="rId6"/>
    <p:sldId id="412" r:id="rId7"/>
    <p:sldId id="348" r:id="rId8"/>
    <p:sldId id="419" r:id="rId9"/>
    <p:sldId id="420" r:id="rId10"/>
    <p:sldId id="408" r:id="rId11"/>
    <p:sldId id="409" r:id="rId12"/>
    <p:sldId id="422" r:id="rId13"/>
  </p:sldIdLst>
  <p:sldSz cx="6858000" cy="9144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2F4E"/>
    <a:srgbClr val="6699FF"/>
    <a:srgbClr val="CC00FF"/>
    <a:srgbClr val="FF6600"/>
    <a:srgbClr val="F09510"/>
    <a:srgbClr val="2B4C73"/>
    <a:srgbClr val="D16309"/>
    <a:srgbClr val="CE7914"/>
    <a:srgbClr val="FF130D"/>
    <a:srgbClr val="0120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65" autoAdjust="0"/>
    <p:restoredTop sz="94660"/>
  </p:normalViewPr>
  <p:slideViewPr>
    <p:cSldViewPr>
      <p:cViewPr varScale="1">
        <p:scale>
          <a:sx n="77" d="100"/>
          <a:sy n="77" d="100"/>
        </p:scale>
        <p:origin x="-1494" y="-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09E840-B0EB-476B-9317-E277381340A2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03425" y="744538"/>
            <a:ext cx="27908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BC753C-FAA8-43E5-AA00-E7F68AF8997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406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73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7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7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4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6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6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3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3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вырезанными противолежащими углами 9"/>
          <p:cNvSpPr/>
          <p:nvPr userDrawn="1"/>
        </p:nvSpPr>
        <p:spPr>
          <a:xfrm>
            <a:off x="0" y="1"/>
            <a:ext cx="6858000" cy="1238227"/>
          </a:xfrm>
          <a:prstGeom prst="snip2DiagRect">
            <a:avLst>
              <a:gd name="adj1" fmla="val 0"/>
              <a:gd name="adj2" fmla="val 33589"/>
            </a:avLst>
          </a:prstGeom>
          <a:solidFill>
            <a:srgbClr val="022F4E"/>
          </a:solidFill>
          <a:ln>
            <a:solidFill>
              <a:srgbClr val="022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ru-RU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8477277"/>
            <a:ext cx="6858000" cy="666723"/>
          </a:xfrm>
          <a:prstGeom prst="rect">
            <a:avLst/>
          </a:prstGeom>
          <a:solidFill>
            <a:srgbClr val="022F4E"/>
          </a:solidFill>
          <a:ln>
            <a:solidFill>
              <a:srgbClr val="022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75025" y="366184"/>
            <a:ext cx="6032918" cy="491040"/>
          </a:xfrm>
        </p:spPr>
        <p:txBody>
          <a:bodyPr>
            <a:normAutofit/>
          </a:bodyPr>
          <a:lstStyle>
            <a:lvl1pPr algn="l">
              <a:defRPr sz="1800" b="1" baseline="0"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3" name="Текст 12"/>
          <p:cNvSpPr>
            <a:spLocks noGrp="1"/>
          </p:cNvSpPr>
          <p:nvPr>
            <p:ph type="body" sz="quarter" idx="14"/>
          </p:nvPr>
        </p:nvSpPr>
        <p:spPr>
          <a:xfrm>
            <a:off x="750095" y="1905004"/>
            <a:ext cx="5304235" cy="6381751"/>
          </a:xfrm>
        </p:spPr>
        <p:txBody>
          <a:bodyPr>
            <a:normAutofit/>
          </a:bodyPr>
          <a:lstStyle>
            <a:lvl1pPr algn="just">
              <a:buNone/>
              <a:defRPr sz="2000">
                <a:solidFill>
                  <a:srgbClr val="012034"/>
                </a:solidFill>
              </a:defRPr>
            </a:lvl1pPr>
          </a:lstStyle>
          <a:p>
            <a:pPr lvl="0"/>
            <a:r>
              <a:rPr lang="ru-RU" dirty="0" smtClean="0"/>
              <a:t>Образец текста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4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91" y="364072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4" y="1913472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6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40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40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40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0" y="6012161"/>
            <a:ext cx="6858000" cy="240026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Локальный центр тестирования иностранных граждан</a:t>
            </a:r>
            <a:endParaRPr lang="ru-RU" sz="3200" b="1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82182" y="-32"/>
            <a:ext cx="6032918" cy="2571768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Российский экономический университет им. Г.В. Плеханова</a:t>
            </a:r>
            <a:br>
              <a:rPr lang="ru-RU" sz="2800" dirty="0" smtClean="0"/>
            </a:br>
            <a:r>
              <a:rPr lang="ru-RU" sz="2800" dirty="0" smtClean="0">
                <a:solidFill>
                  <a:srgbClr val="022F4E"/>
                </a:solidFill>
              </a:rPr>
              <a:t>Кемеровский институт</a:t>
            </a:r>
            <a:br>
              <a:rPr lang="ru-RU" sz="2800" dirty="0" smtClean="0">
                <a:solidFill>
                  <a:srgbClr val="022F4E"/>
                </a:solidFill>
              </a:rPr>
            </a:br>
            <a:endParaRPr lang="ru-RU" sz="2800" dirty="0">
              <a:solidFill>
                <a:srgbClr val="022F4E"/>
              </a:solidFill>
            </a:endParaRPr>
          </a:p>
        </p:txBody>
      </p:sp>
      <p:pic>
        <p:nvPicPr>
          <p:cNvPr id="8194" name="Picture 2" descr="D:\РАБОЧАЯ\БУКЛЕТЫ\ГЕРБ_РЭУ\Герб_РЭУ_А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287" y="1852692"/>
            <a:ext cx="3744416" cy="358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13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75029" y="366184"/>
            <a:ext cx="6294335" cy="653421"/>
          </a:xfrm>
        </p:spPr>
        <p:txBody>
          <a:bodyPr>
            <a:noAutofit/>
          </a:bodyPr>
          <a:lstStyle/>
          <a:p>
            <a:r>
              <a:rPr lang="ru-RU" sz="2000" dirty="0" smtClean="0"/>
              <a:t>ОБУЧЕНИЕ И КОНСУЛЬТАЦИОННОЕ СОПРОВОЖДЕНИЕ ИНОСТРАННЫХ ГРАЖДАН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459066" y="1403649"/>
            <a:ext cx="3210294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rabicPeriod"/>
            </a:pPr>
            <a:r>
              <a:rPr lang="ru-RU" altLang="ru-RU" sz="1600" dirty="0" smtClean="0">
                <a:solidFill>
                  <a:srgbClr val="012034"/>
                </a:solidFill>
              </a:rPr>
              <a:t>Реализация краткосрочных программ подготовки к тестированию: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ru-RU" altLang="ru-RU" sz="1600" dirty="0" smtClean="0">
                <a:solidFill>
                  <a:srgbClr val="012034"/>
                </a:solidFill>
              </a:rPr>
              <a:t>Русский язык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ru-RU" altLang="ru-RU" sz="1600" dirty="0" smtClean="0">
                <a:solidFill>
                  <a:srgbClr val="012034"/>
                </a:solidFill>
              </a:rPr>
              <a:t>История России;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ru-RU" altLang="ru-RU" sz="1600" dirty="0" smtClean="0">
                <a:solidFill>
                  <a:srgbClr val="012034"/>
                </a:solidFill>
              </a:rPr>
              <a:t>Основы Российского законодательства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90524" y="3783791"/>
            <a:ext cx="317883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altLang="ru-RU" sz="1600" dirty="0" smtClean="0">
                <a:solidFill>
                  <a:srgbClr val="022F4E"/>
                </a:solidFill>
              </a:rPr>
              <a:t>2. Проведение консультаций для желающих пройти комплексное тестирование и лингводидактическое тестирование по русскому языку</a:t>
            </a:r>
          </a:p>
          <a:p>
            <a:pPr>
              <a:spcAft>
                <a:spcPts val="1200"/>
              </a:spcAft>
            </a:pPr>
            <a:r>
              <a:rPr lang="ru-RU" altLang="ru-RU" sz="1600" dirty="0" smtClean="0">
                <a:solidFill>
                  <a:srgbClr val="022F4E"/>
                </a:solidFill>
              </a:rPr>
              <a:t>3. Консультирование о порядке получения и использования сертификата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6652" y="7147720"/>
            <a:ext cx="6264696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12034"/>
                </a:solidFill>
              </a:rPr>
              <a:t>Результативность: </a:t>
            </a:r>
          </a:p>
          <a:p>
            <a:pPr>
              <a:lnSpc>
                <a:spcPct val="80000"/>
              </a:lnSpc>
            </a:pPr>
            <a:r>
              <a:rPr lang="ru-RU" altLang="ru-RU" sz="1600" dirty="0">
                <a:solidFill>
                  <a:srgbClr val="012034"/>
                </a:solidFill>
              </a:rPr>
              <a:t>Оказание консультативной помощи </a:t>
            </a:r>
            <a:r>
              <a:rPr lang="ru-RU" altLang="ru-RU" sz="1600" dirty="0" smtClean="0">
                <a:solidFill>
                  <a:srgbClr val="012034"/>
                </a:solidFill>
              </a:rPr>
              <a:t>мигрантам в 2020 году </a:t>
            </a:r>
            <a:r>
              <a:rPr lang="ru-RU" altLang="ru-RU" sz="1600" dirty="0">
                <a:solidFill>
                  <a:srgbClr val="012034"/>
                </a:solidFill>
              </a:rPr>
              <a:t>– </a:t>
            </a:r>
            <a:r>
              <a:rPr lang="ru-RU" altLang="ru-RU" sz="1600" dirty="0" smtClean="0">
                <a:solidFill>
                  <a:srgbClr val="012034"/>
                </a:solidFill>
              </a:rPr>
              <a:t>более 5 </a:t>
            </a:r>
            <a:r>
              <a:rPr lang="ru-RU" altLang="ru-RU" sz="1600" dirty="0">
                <a:solidFill>
                  <a:srgbClr val="012034"/>
                </a:solidFill>
              </a:rPr>
              <a:t>чел. </a:t>
            </a:r>
            <a:r>
              <a:rPr lang="ru-RU" altLang="ru-RU" sz="1600" dirty="0" smtClean="0">
                <a:solidFill>
                  <a:srgbClr val="012034"/>
                </a:solidFill>
              </a:rPr>
              <a:t>еженедельно;</a:t>
            </a:r>
            <a:endParaRPr lang="ru-RU" altLang="ru-RU" sz="1600" dirty="0">
              <a:solidFill>
                <a:srgbClr val="012034"/>
              </a:solidFill>
            </a:endParaRPr>
          </a:p>
        </p:txBody>
      </p:sp>
      <p:sp>
        <p:nvSpPr>
          <p:cNvPr id="6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375030" y="8477280"/>
            <a:ext cx="5786477" cy="47625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b="1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МОДЕЛЬ СОЦИАЛЬНОЙ АДАПТАЦИИ ИНОСТРАННЫХ </a:t>
            </a:r>
            <a:r>
              <a:rPr lang="ru-RU" sz="1600" b="1" cap="all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ГРАЖДАН</a:t>
            </a:r>
            <a:endParaRPr lang="ru-RU" sz="1600" b="1" cap="all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\\files\!Для всех\!Информация на сайт\10_03\05_03\мигранты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0" y="1576644"/>
            <a:ext cx="2916320" cy="269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files\!Для всех\!Информация на сайт\10_03\05_03\мигранты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4247975"/>
            <a:ext cx="3130563" cy="270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9659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75029" y="366184"/>
            <a:ext cx="6294335" cy="653421"/>
          </a:xfrm>
        </p:spPr>
        <p:txBody>
          <a:bodyPr>
            <a:noAutofit/>
          </a:bodyPr>
          <a:lstStyle/>
          <a:p>
            <a:r>
              <a:rPr lang="ru-RU" sz="2000" dirty="0" smtClean="0"/>
              <a:t>ПРОВЕДЕНИЕ КОМПЛЕКСНОГО ЭКЗАМЕНА ПО РУССКОМУ ЯЗЫКУ, ИСТОРИИ РОССИИ И ОСНОВАМ ЗАКОНОДАТЕЛЬСТВА </a:t>
            </a:r>
            <a:endParaRPr lang="ru-RU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399510" y="1413929"/>
            <a:ext cx="33566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rabicPeriod"/>
            </a:pPr>
            <a:r>
              <a:rPr lang="ru-RU" altLang="ru-RU" sz="1600" dirty="0">
                <a:solidFill>
                  <a:srgbClr val="012034"/>
                </a:solidFill>
              </a:rPr>
              <a:t>Русский язык – 5 </a:t>
            </a:r>
            <a:r>
              <a:rPr lang="ru-RU" altLang="ru-RU" sz="1600" dirty="0" err="1">
                <a:solidFill>
                  <a:srgbClr val="012034"/>
                </a:solidFill>
              </a:rPr>
              <a:t>субтестов</a:t>
            </a:r>
            <a:r>
              <a:rPr lang="ru-RU" altLang="ru-RU" sz="1600" dirty="0">
                <a:solidFill>
                  <a:srgbClr val="012034"/>
                </a:solidFill>
              </a:rPr>
              <a:t> (чтение, письмо, говорение, </a:t>
            </a:r>
            <a:r>
              <a:rPr lang="ru-RU" altLang="ru-RU" sz="1600" dirty="0" err="1">
                <a:solidFill>
                  <a:srgbClr val="012034"/>
                </a:solidFill>
              </a:rPr>
              <a:t>аудирование</a:t>
            </a:r>
            <a:r>
              <a:rPr lang="ru-RU" altLang="ru-RU" sz="1600" dirty="0">
                <a:solidFill>
                  <a:srgbClr val="012034"/>
                </a:solidFill>
              </a:rPr>
              <a:t>, </a:t>
            </a:r>
            <a:r>
              <a:rPr lang="ru-RU" altLang="ru-RU" sz="1600" dirty="0" smtClean="0">
                <a:solidFill>
                  <a:srgbClr val="012034"/>
                </a:solidFill>
              </a:rPr>
              <a:t>грамматика)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ru-RU" altLang="ru-RU" sz="1600" dirty="0" smtClean="0">
                <a:solidFill>
                  <a:srgbClr val="012034"/>
                </a:solidFill>
              </a:rPr>
              <a:t>История </a:t>
            </a:r>
            <a:r>
              <a:rPr lang="ru-RU" altLang="ru-RU" sz="1600" dirty="0">
                <a:solidFill>
                  <a:srgbClr val="012034"/>
                </a:solidFill>
              </a:rPr>
              <a:t>России – 20 тестовых </a:t>
            </a:r>
            <a:r>
              <a:rPr lang="ru-RU" altLang="ru-RU" sz="1600" dirty="0" smtClean="0">
                <a:solidFill>
                  <a:srgbClr val="012034"/>
                </a:solidFill>
              </a:rPr>
              <a:t>заданий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ru-RU" altLang="ru-RU" sz="1600" dirty="0" smtClean="0">
                <a:solidFill>
                  <a:srgbClr val="012034"/>
                </a:solidFill>
              </a:rPr>
              <a:t>Основы </a:t>
            </a:r>
            <a:r>
              <a:rPr lang="ru-RU" altLang="ru-RU" sz="1600" dirty="0">
                <a:solidFill>
                  <a:srgbClr val="012034"/>
                </a:solidFill>
              </a:rPr>
              <a:t>законодательства – 20 тестовых заданий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70838" y="7068283"/>
            <a:ext cx="4558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12034"/>
                </a:solidFill>
              </a:rPr>
              <a:t>Результативность:</a:t>
            </a:r>
          </a:p>
          <a:p>
            <a:r>
              <a:rPr lang="ru-RU" altLang="ru-RU" sz="1600" dirty="0">
                <a:solidFill>
                  <a:srgbClr val="012034"/>
                </a:solidFill>
              </a:rPr>
              <a:t>Проведение тестирования </a:t>
            </a:r>
            <a:r>
              <a:rPr lang="ru-RU" altLang="ru-RU" sz="1600" dirty="0" smtClean="0">
                <a:solidFill>
                  <a:srgbClr val="012034"/>
                </a:solidFill>
              </a:rPr>
              <a:t>мигрантов в </a:t>
            </a:r>
            <a:r>
              <a:rPr lang="ru-RU" altLang="ru-RU" sz="1600" dirty="0">
                <a:solidFill>
                  <a:srgbClr val="012034"/>
                </a:solidFill>
              </a:rPr>
              <a:t>2020 году  </a:t>
            </a:r>
            <a:r>
              <a:rPr lang="ru-RU" altLang="ru-RU" sz="1600" dirty="0">
                <a:solidFill>
                  <a:srgbClr val="012034"/>
                </a:solidFill>
              </a:rPr>
              <a:t>– более </a:t>
            </a:r>
            <a:r>
              <a:rPr lang="ru-RU" altLang="ru-RU" sz="1600" smtClean="0">
                <a:solidFill>
                  <a:srgbClr val="012034"/>
                </a:solidFill>
              </a:rPr>
              <a:t>3 </a:t>
            </a:r>
            <a:r>
              <a:rPr lang="ru-RU" altLang="ru-RU" sz="1600" smtClean="0">
                <a:solidFill>
                  <a:srgbClr val="012034"/>
                </a:solidFill>
              </a:rPr>
              <a:t>человек.</a:t>
            </a:r>
            <a:endParaRPr lang="ru-RU" dirty="0"/>
          </a:p>
        </p:txBody>
      </p:sp>
      <p:pic>
        <p:nvPicPr>
          <p:cNvPr id="2051" name="Picture 3" descr="K:\!мигранты\Снимо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88" y="1589110"/>
            <a:ext cx="3286122" cy="326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:\!мигранты\test-clip-art-cpa-school-tes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36" y="5855452"/>
            <a:ext cx="1836202" cy="259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375030" y="8477280"/>
            <a:ext cx="5786477" cy="47625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b="1" cap="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МОДЕЛЬ СОЦИАЛЬНОЙ АДАПТАЦИИ ИНОСТРАННЫХ </a:t>
            </a:r>
            <a:r>
              <a:rPr lang="ru-RU" sz="1600" b="1" cap="all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ГРАЖДАН</a:t>
            </a:r>
            <a:endParaRPr lang="ru-RU" sz="1600" b="1" cap="all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\\files\!Для всех\!Информация на сайт\10_03\05_03\мигранты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382" y="3803920"/>
            <a:ext cx="4502670" cy="316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79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6"/>
          <p:cNvSpPr>
            <a:spLocks noGrp="1"/>
          </p:cNvSpPr>
          <p:nvPr>
            <p:ph type="title"/>
          </p:nvPr>
        </p:nvSpPr>
        <p:spPr>
          <a:xfrm>
            <a:off x="375029" y="366184"/>
            <a:ext cx="6294335" cy="653421"/>
          </a:xfrm>
        </p:spPr>
        <p:txBody>
          <a:bodyPr>
            <a:noAutofit/>
          </a:bodyPr>
          <a:lstStyle/>
          <a:p>
            <a:r>
              <a:rPr lang="ru-RU" sz="2000" dirty="0" smtClean="0"/>
              <a:t>ОБЩЕСТВЕННОЕ ПРИЗНАНИЕ</a:t>
            </a:r>
            <a:endParaRPr lang="ru-RU" sz="2000" dirty="0"/>
          </a:p>
        </p:txBody>
      </p:sp>
      <p:pic>
        <p:nvPicPr>
          <p:cNvPr id="15" name="Picture 6" descr="Дипло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55" y="1389813"/>
            <a:ext cx="2211365" cy="342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7" descr="Сертифика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217" y="1977574"/>
            <a:ext cx="2386057" cy="361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974" y="4209821"/>
            <a:ext cx="2505475" cy="3716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C:\Users\vlasova_ov\Desktop\награды\100лучших товаров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068" y="2769662"/>
            <a:ext cx="2323264" cy="347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\\files\!Для всех\!1308а_ЛадановаМА\ЦДПО для экспоната на выставку 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952" y="4716015"/>
            <a:ext cx="2088231" cy="317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68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cap="all" dirty="0"/>
              <a:t>Новая миграционная политика РФ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75026" y="1428728"/>
            <a:ext cx="6322263" cy="2339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i="1" dirty="0" smtClean="0">
                <a:solidFill>
                  <a:srgbClr val="012034"/>
                </a:solidFill>
              </a:rPr>
              <a:t>«…Сейчас </a:t>
            </a:r>
            <a:r>
              <a:rPr lang="ru-RU" b="1" i="1" dirty="0" smtClean="0">
                <a:solidFill>
                  <a:srgbClr val="C00000"/>
                </a:solidFill>
              </a:rPr>
              <a:t>иностранный работник </a:t>
            </a:r>
            <a:r>
              <a:rPr lang="ru-RU" i="1" dirty="0" smtClean="0">
                <a:solidFill>
                  <a:srgbClr val="012034"/>
                </a:solidFill>
              </a:rPr>
              <a:t>должен </a:t>
            </a:r>
            <a:r>
              <a:rPr lang="ru-RU" b="1" i="1" dirty="0" smtClean="0">
                <a:solidFill>
                  <a:srgbClr val="C00000"/>
                </a:solidFill>
              </a:rPr>
              <a:t>приобретать патент</a:t>
            </a:r>
            <a:r>
              <a:rPr lang="ru-RU" i="1" dirty="0" smtClean="0">
                <a:solidFill>
                  <a:srgbClr val="012034"/>
                </a:solidFill>
              </a:rPr>
              <a:t>, если он работает у физического лица. Предлагаю, чтобы юридические лица и индивидуальные предприниматели также имели возможность нанимать иностранного работника на основе патента»</a:t>
            </a:r>
          </a:p>
          <a:p>
            <a:pPr algn="r"/>
            <a:endParaRPr lang="ru-RU" sz="800" i="1" dirty="0" smtClean="0">
              <a:solidFill>
                <a:srgbClr val="012034"/>
              </a:solidFill>
            </a:endParaRPr>
          </a:p>
          <a:p>
            <a:pPr algn="r"/>
            <a:r>
              <a:rPr lang="ru-RU" sz="1400" i="1" dirty="0" smtClean="0">
                <a:solidFill>
                  <a:srgbClr val="012034"/>
                </a:solidFill>
              </a:rPr>
              <a:t>Президент Российской Федерации</a:t>
            </a:r>
          </a:p>
          <a:p>
            <a:pPr algn="r"/>
            <a:r>
              <a:rPr lang="ru-RU" sz="1400" i="1" dirty="0" smtClean="0">
                <a:solidFill>
                  <a:srgbClr val="012034"/>
                </a:solidFill>
              </a:rPr>
              <a:t>					 В.В. Путин</a:t>
            </a:r>
            <a:endParaRPr lang="ru-RU" sz="1400" i="1" dirty="0">
              <a:solidFill>
                <a:srgbClr val="012034"/>
              </a:solidFill>
            </a:endParaRPr>
          </a:p>
        </p:txBody>
      </p:sp>
      <p:pic>
        <p:nvPicPr>
          <p:cNvPr id="1026" name="Picture 2" descr="F:\!мигранты\сертиф.компл.-450x33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7868" y="3767829"/>
            <a:ext cx="3750495" cy="4328439"/>
          </a:xfrm>
          <a:prstGeom prst="rect">
            <a:avLst/>
          </a:prstGeom>
          <a:noFill/>
        </p:spPr>
      </p:pic>
      <p:pic>
        <p:nvPicPr>
          <p:cNvPr id="3074" name="Picture 2" descr="K:\!мигранты\passport-lyud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113" y="4572000"/>
            <a:ext cx="2389586" cy="28321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14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НОРМАТИВНО-ПРАВОВЫЕ АСПЕКТЫ РЕГУЛИРОВАНИЯ МИГРАЦИОННЫХ ПРОЦЕССОВ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75027" y="1624813"/>
            <a:ext cx="364804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defRPr/>
            </a:pPr>
            <a:r>
              <a:rPr lang="ru-RU" i="1" dirty="0" smtClean="0">
                <a:solidFill>
                  <a:srgbClr val="012034"/>
                </a:solidFill>
              </a:rPr>
              <a:t>ФЗ №74 от 20.04.2014 «О внесении изменений в федеральный закон «О правовом положении  иностранных граждан в РФ»</a:t>
            </a:r>
          </a:p>
          <a:p>
            <a:pPr marL="457200" indent="-457200">
              <a:defRPr/>
            </a:pPr>
            <a:endParaRPr lang="ru-RU" i="1" dirty="0" smtClean="0">
              <a:solidFill>
                <a:srgbClr val="012034"/>
              </a:solidFill>
            </a:endParaRPr>
          </a:p>
          <a:p>
            <a:pPr marL="457200" indent="-457200">
              <a:defRPr/>
            </a:pPr>
            <a:r>
              <a:rPr lang="ru-RU" i="1" dirty="0" smtClean="0">
                <a:solidFill>
                  <a:srgbClr val="012034"/>
                </a:solidFill>
              </a:rPr>
              <a:t>Указ президента РФ от 14.09.2012 №1289 «О реализации Государственной программы по  оказанию содействия добровольному переселению в РФ соотечественников,  проживающих за рубежом» </a:t>
            </a:r>
          </a:p>
          <a:p>
            <a:pPr marL="457200" indent="-457200">
              <a:defRPr/>
            </a:pPr>
            <a:endParaRPr lang="ru-RU" i="1" dirty="0" smtClean="0">
              <a:solidFill>
                <a:srgbClr val="012034"/>
              </a:solidFill>
            </a:endParaRPr>
          </a:p>
          <a:p>
            <a:pPr marL="457200" indent="-457200">
              <a:defRPr/>
            </a:pPr>
            <a:r>
              <a:rPr lang="ru-RU" i="1" dirty="0" smtClean="0">
                <a:solidFill>
                  <a:srgbClr val="012034"/>
                </a:solidFill>
              </a:rPr>
              <a:t>Концепция демографического политики  Российской Федерации на период до 2025 года</a:t>
            </a:r>
          </a:p>
        </p:txBody>
      </p:sp>
      <p:sp>
        <p:nvSpPr>
          <p:cNvPr id="10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375026" y="8477277"/>
            <a:ext cx="4661329" cy="666723"/>
          </a:xfrm>
        </p:spPr>
        <p:txBody>
          <a:bodyPr>
            <a:noAutofit/>
          </a:bodyPr>
          <a:lstStyle/>
          <a:p>
            <a:pPr>
              <a:buNone/>
              <a:defRPr/>
            </a:pPr>
            <a:r>
              <a:rPr lang="ru-RU" sz="1600" b="1" cap="all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Новая миграционная политика РФ</a:t>
            </a:r>
          </a:p>
        </p:txBody>
      </p:sp>
      <p:pic>
        <p:nvPicPr>
          <p:cNvPr id="11" name="Picture 5" descr="E:\Ладанова проект\plast_logic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23071" y="2811011"/>
            <a:ext cx="2834933" cy="56436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614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75029" y="285720"/>
            <a:ext cx="6482975" cy="857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ru-RU" sz="2000" b="1" cap="all" dirty="0" smtClean="0">
                <a:solidFill>
                  <a:schemeClr val="bg1"/>
                </a:solidFill>
              </a:rPr>
              <a:t>ЗАДАЧИ ГОСУДАРСТВЕННОЙ МИГРАЦИОННОЙ ПОЛИТИКИ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H:\Ладанова проект\Accenture-iSto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5422" y="5055093"/>
            <a:ext cx="2892578" cy="342218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89339" y="1523979"/>
            <a:ext cx="608692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4200"/>
              </a:spcBef>
            </a:pPr>
            <a:r>
              <a:rPr lang="ru-RU" sz="1600" dirty="0" smtClean="0">
                <a:solidFill>
                  <a:srgbClr val="012034"/>
                </a:solidFill>
              </a:rPr>
              <a:t>Защита прав и интересов мигрантов</a:t>
            </a:r>
          </a:p>
          <a:p>
            <a:pPr>
              <a:spcBef>
                <a:spcPts val="4200"/>
              </a:spcBef>
            </a:pPr>
            <a:r>
              <a:rPr lang="ru-RU" sz="1600" dirty="0" smtClean="0">
                <a:solidFill>
                  <a:srgbClr val="012034"/>
                </a:solidFill>
              </a:rPr>
              <a:t>Развитие системы иммиграционного контроля</a:t>
            </a:r>
          </a:p>
          <a:p>
            <a:pPr>
              <a:spcBef>
                <a:spcPts val="4200"/>
              </a:spcBef>
            </a:pPr>
            <a:r>
              <a:rPr lang="ru-RU" sz="1600" dirty="0" smtClean="0">
                <a:solidFill>
                  <a:srgbClr val="012034"/>
                </a:solidFill>
              </a:rPr>
              <a:t>Специфика психологии мигрантов и климатических мест расселения</a:t>
            </a:r>
          </a:p>
          <a:p>
            <a:pPr>
              <a:spcBef>
                <a:spcPts val="4200"/>
              </a:spcBef>
            </a:pPr>
            <a:r>
              <a:rPr lang="ru-RU" sz="1600" dirty="0" smtClean="0">
                <a:solidFill>
                  <a:srgbClr val="012034"/>
                </a:solidFill>
              </a:rPr>
              <a:t>Создание условий для приема и размещения мигрантов, стимулирование их активное участие в процессе адаптации</a:t>
            </a:r>
          </a:p>
          <a:p>
            <a:pPr>
              <a:lnSpc>
                <a:spcPct val="300000"/>
              </a:lnSpc>
              <a:spcBef>
                <a:spcPts val="4200"/>
              </a:spcBef>
            </a:pPr>
            <a:endParaRPr lang="ru-RU" sz="1600" dirty="0">
              <a:solidFill>
                <a:srgbClr val="012034"/>
              </a:solidFill>
            </a:endParaRPr>
          </a:p>
        </p:txBody>
      </p:sp>
      <p:pic>
        <p:nvPicPr>
          <p:cNvPr id="6" name="Picture 3" descr="H:\Ладанова проект\clp640002.jpg"/>
          <p:cNvPicPr>
            <a:picLocks noChangeAspect="1" noChangeArrowheads="1"/>
          </p:cNvPicPr>
          <p:nvPr/>
        </p:nvPicPr>
        <p:blipFill>
          <a:blip r:embed="rId3" cstate="print"/>
          <a:srcRect l="5729" t="46528" r="65625" b="11805"/>
          <a:stretch>
            <a:fillRect/>
          </a:stretch>
        </p:blipFill>
        <p:spPr bwMode="auto">
          <a:xfrm>
            <a:off x="267868" y="1639971"/>
            <a:ext cx="375050" cy="422472"/>
          </a:xfrm>
          <a:prstGeom prst="rect">
            <a:avLst/>
          </a:prstGeom>
          <a:noFill/>
        </p:spPr>
      </p:pic>
      <p:pic>
        <p:nvPicPr>
          <p:cNvPr id="8" name="Picture 3" descr="H:\Ладанова проект\clp640002.jpg"/>
          <p:cNvPicPr>
            <a:picLocks noChangeAspect="1" noChangeArrowheads="1"/>
          </p:cNvPicPr>
          <p:nvPr/>
        </p:nvPicPr>
        <p:blipFill>
          <a:blip r:embed="rId3" cstate="print"/>
          <a:srcRect l="5729" t="46528" r="65625" b="11805"/>
          <a:stretch>
            <a:fillRect/>
          </a:stretch>
        </p:blipFill>
        <p:spPr bwMode="auto">
          <a:xfrm>
            <a:off x="267868" y="2441857"/>
            <a:ext cx="375050" cy="422472"/>
          </a:xfrm>
          <a:prstGeom prst="rect">
            <a:avLst/>
          </a:prstGeom>
          <a:noFill/>
        </p:spPr>
      </p:pic>
      <p:pic>
        <p:nvPicPr>
          <p:cNvPr id="9" name="Picture 3" descr="H:\Ладанова проект\clp640002.jpg"/>
          <p:cNvPicPr>
            <a:picLocks noChangeAspect="1" noChangeArrowheads="1"/>
          </p:cNvPicPr>
          <p:nvPr/>
        </p:nvPicPr>
        <p:blipFill>
          <a:blip r:embed="rId3" cstate="print"/>
          <a:srcRect l="5729" t="46528" r="65625" b="11805"/>
          <a:stretch>
            <a:fillRect/>
          </a:stretch>
        </p:blipFill>
        <p:spPr bwMode="auto">
          <a:xfrm>
            <a:off x="267868" y="3183127"/>
            <a:ext cx="375050" cy="422472"/>
          </a:xfrm>
          <a:prstGeom prst="rect">
            <a:avLst/>
          </a:prstGeom>
          <a:noFill/>
        </p:spPr>
      </p:pic>
      <p:pic>
        <p:nvPicPr>
          <p:cNvPr id="10" name="Picture 3" descr="H:\Ладанова проект\clp640002.jpg"/>
          <p:cNvPicPr>
            <a:picLocks noChangeAspect="1" noChangeArrowheads="1"/>
          </p:cNvPicPr>
          <p:nvPr/>
        </p:nvPicPr>
        <p:blipFill>
          <a:blip r:embed="rId3" cstate="print"/>
          <a:srcRect l="5729" t="46528" r="65625" b="11805"/>
          <a:stretch>
            <a:fillRect/>
          </a:stretch>
        </p:blipFill>
        <p:spPr bwMode="auto">
          <a:xfrm>
            <a:off x="272783" y="4210150"/>
            <a:ext cx="375050" cy="422472"/>
          </a:xfrm>
          <a:prstGeom prst="rect">
            <a:avLst/>
          </a:prstGeom>
          <a:noFill/>
        </p:spPr>
      </p:pic>
      <p:sp>
        <p:nvSpPr>
          <p:cNvPr id="11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375026" y="8477277"/>
            <a:ext cx="4661329" cy="666723"/>
          </a:xfrm>
        </p:spPr>
        <p:txBody>
          <a:bodyPr>
            <a:noAutofit/>
          </a:bodyPr>
          <a:lstStyle/>
          <a:p>
            <a:pPr>
              <a:buNone/>
              <a:defRPr/>
            </a:pPr>
            <a:r>
              <a:rPr lang="ru-RU" sz="1600" b="1" cap="all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Новая миграционная политика РФ</a:t>
            </a:r>
          </a:p>
        </p:txBody>
      </p:sp>
    </p:spTree>
    <p:extLst>
      <p:ext uri="{BB962C8B-B14F-4D97-AF65-F5344CB8AC3E}">
        <p14:creationId xmlns:p14="http://schemas.microsoft.com/office/powerpoint/2010/main" val="196501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5029" y="461435"/>
            <a:ext cx="6348341" cy="491040"/>
          </a:xfrm>
        </p:spPr>
        <p:txBody>
          <a:bodyPr>
            <a:noAutofit/>
          </a:bodyPr>
          <a:lstStyle/>
          <a:p>
            <a:r>
              <a:rPr lang="ru-RU" sz="2000" cap="all" dirty="0" smtClean="0"/>
              <a:t>ОСНОВНЫЕ ПРИНЦИПЫ ГОСУДАРСТВЕННОЙ МИГРАЦИОННОЙ ПОЛИТИКИ</a:t>
            </a:r>
            <a:endParaRPr lang="ru-RU" sz="2000" cap="all" dirty="0"/>
          </a:p>
        </p:txBody>
      </p:sp>
      <p:sp>
        <p:nvSpPr>
          <p:cNvPr id="10" name="TextBox 9"/>
          <p:cNvSpPr txBox="1"/>
          <p:nvPr/>
        </p:nvSpPr>
        <p:spPr>
          <a:xfrm>
            <a:off x="3789040" y="2171733"/>
            <a:ext cx="2894797" cy="5745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ru-RU" sz="1600" dirty="0" smtClean="0">
                <a:solidFill>
                  <a:srgbClr val="012034"/>
                </a:solidFill>
              </a:rPr>
              <a:t>Стимулирование рационального территориального распределения мигрантов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ru-RU" sz="1600" dirty="0" smtClean="0">
                <a:solidFill>
                  <a:srgbClr val="012034"/>
                </a:solidFill>
              </a:rPr>
              <a:t>Недопустимость дискриминации мигрантов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altLang="ru-RU" sz="1600" dirty="0" smtClean="0">
                <a:solidFill>
                  <a:srgbClr val="012034"/>
                </a:solidFill>
              </a:rPr>
              <a:t>Оказание содействия добровольному переселению в РФ соотечественников, проживающих за рубежом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r>
              <a:rPr lang="ru-RU" sz="1600" dirty="0" smtClean="0">
                <a:solidFill>
                  <a:srgbClr val="012034"/>
                </a:solidFill>
              </a:rPr>
              <a:t>Кардинальное изменение демографической ситуации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endParaRPr lang="ru-RU" sz="1600" dirty="0" smtClean="0">
              <a:solidFill>
                <a:srgbClr val="012034"/>
              </a:solidFill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ü"/>
              <a:defRPr/>
            </a:pPr>
            <a:endParaRPr lang="ru-RU" sz="1600" dirty="0">
              <a:solidFill>
                <a:srgbClr val="012034"/>
              </a:solidFill>
            </a:endParaRPr>
          </a:p>
        </p:txBody>
      </p:sp>
      <p:pic>
        <p:nvPicPr>
          <p:cNvPr id="1026" name="Picture 2" descr="H:\Ладанова проект\iStock_000017434800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648" y="2699793"/>
            <a:ext cx="3384377" cy="4771762"/>
          </a:xfrm>
          <a:prstGeom prst="rect">
            <a:avLst/>
          </a:prstGeom>
          <a:noFill/>
        </p:spPr>
      </p:pic>
      <p:sp>
        <p:nvSpPr>
          <p:cNvPr id="5" name="Текст 2"/>
          <p:cNvSpPr>
            <a:spLocks noGrp="1"/>
          </p:cNvSpPr>
          <p:nvPr>
            <p:ph type="body" sz="quarter" idx="4294967295"/>
          </p:nvPr>
        </p:nvSpPr>
        <p:spPr>
          <a:xfrm>
            <a:off x="375026" y="8477277"/>
            <a:ext cx="4661329" cy="666723"/>
          </a:xfrm>
        </p:spPr>
        <p:txBody>
          <a:bodyPr>
            <a:noAutofit/>
          </a:bodyPr>
          <a:lstStyle/>
          <a:p>
            <a:pPr>
              <a:buNone/>
              <a:defRPr/>
            </a:pPr>
            <a:r>
              <a:rPr lang="ru-RU" sz="1600" b="1" cap="all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Новая миграционная политика РФ</a:t>
            </a:r>
          </a:p>
        </p:txBody>
      </p:sp>
    </p:spTree>
    <p:extLst>
      <p:ext uri="{BB962C8B-B14F-4D97-AF65-F5344CB8AC3E}">
        <p14:creationId xmlns:p14="http://schemas.microsoft.com/office/powerpoint/2010/main" val="95603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СТРУКТУРЫ ИНСТИТУТА, ЗАДЕЙСТВОВАННЫЕ В РАБОТЕ ПО СОЦИАЛЬНОЙ И ПРОФЕССИОНАЛЬНОЙ АДАПТАЦИИ ИНОСТРАННЫХ ГРАЖДАН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4"/>
          </p:nvPr>
        </p:nvSpPr>
        <p:spPr>
          <a:xfrm>
            <a:off x="296652" y="1499660"/>
            <a:ext cx="6264696" cy="6381751"/>
          </a:xfrm>
        </p:spPr>
        <p:txBody>
          <a:bodyPr>
            <a:normAutofit fontScale="85000" lnSpcReduction="20000"/>
          </a:bodyPr>
          <a:lstStyle/>
          <a:p>
            <a:pPr algn="l">
              <a:spcBef>
                <a:spcPts val="1200"/>
              </a:spcBef>
              <a:buFontTx/>
              <a:buChar char="-"/>
            </a:pPr>
            <a:r>
              <a:rPr lang="ru-RU" b="1" dirty="0" smtClean="0"/>
              <a:t>Центр дополнительного профессионального образования </a:t>
            </a:r>
            <a:r>
              <a:rPr lang="ru-RU" dirty="0" smtClean="0"/>
              <a:t>- реализация дополнительных профессиональных программ для мигрантов</a:t>
            </a:r>
          </a:p>
          <a:p>
            <a:pPr algn="l">
              <a:spcBef>
                <a:spcPts val="1200"/>
              </a:spcBef>
              <a:buFontTx/>
              <a:buChar char="-"/>
            </a:pPr>
            <a:r>
              <a:rPr lang="ru-RU" b="1" dirty="0" smtClean="0"/>
              <a:t>Локальный центр тестирования иностранных граждан </a:t>
            </a:r>
            <a:r>
              <a:rPr lang="ru-RU" dirty="0" smtClean="0"/>
              <a:t>– проведение комплексного тестирования и лингводидактического тестирования по русскому языку; оказание консультационной помощи иностранным гражданам; </a:t>
            </a:r>
          </a:p>
          <a:p>
            <a:pPr algn="l">
              <a:spcBef>
                <a:spcPts val="1200"/>
              </a:spcBef>
              <a:buFontTx/>
              <a:buChar char="-"/>
            </a:pPr>
            <a:r>
              <a:rPr lang="ru-RU" b="1" dirty="0"/>
              <a:t>Центр менеджмента качества и мониторинга</a:t>
            </a:r>
            <a:r>
              <a:rPr lang="ru-RU" dirty="0"/>
              <a:t> – </a:t>
            </a:r>
            <a:r>
              <a:rPr lang="ru-RU" dirty="0" smtClean="0"/>
              <a:t> </a:t>
            </a:r>
            <a:r>
              <a:rPr lang="ru-RU" dirty="0"/>
              <a:t>формирование системы показателей оценки качества оказываемых услуг; разработка механизмов улучшения деятельности подразделений</a:t>
            </a:r>
            <a:endParaRPr lang="ru-RU" dirty="0" smtClean="0"/>
          </a:p>
          <a:p>
            <a:pPr algn="l">
              <a:spcBef>
                <a:spcPts val="1200"/>
              </a:spcBef>
              <a:buFontTx/>
              <a:buChar char="-"/>
            </a:pPr>
            <a:r>
              <a:rPr lang="ru-RU" b="1" dirty="0" smtClean="0"/>
              <a:t>Отдел маркетинга и содействия трудоустройству – </a:t>
            </a:r>
            <a:r>
              <a:rPr lang="ru-RU" dirty="0" smtClean="0"/>
              <a:t>проведение маркетинговых исследований, оказание помощи в трудоустройстве мигрантам</a:t>
            </a:r>
          </a:p>
          <a:p>
            <a:pPr algn="l">
              <a:spcBef>
                <a:spcPts val="1200"/>
              </a:spcBef>
              <a:buFontTx/>
              <a:buChar char="-"/>
            </a:pPr>
            <a:r>
              <a:rPr lang="ru-RU" b="1" dirty="0" smtClean="0"/>
              <a:t>Кафедра иностранных языков и Кафедра гуманитарных дисциплин </a:t>
            </a:r>
            <a:r>
              <a:rPr lang="ru-RU" dirty="0" smtClean="0"/>
              <a:t>– разработка и реализация программ обучения для мигрантов</a:t>
            </a:r>
          </a:p>
          <a:p>
            <a:pPr algn="l">
              <a:spcBef>
                <a:spcPts val="1200"/>
              </a:spcBef>
              <a:buFontTx/>
              <a:buChar char="-"/>
            </a:pPr>
            <a:r>
              <a:rPr lang="ru-RU" b="1" dirty="0" smtClean="0"/>
              <a:t>Сектор </a:t>
            </a:r>
            <a:r>
              <a:rPr lang="ru-RU" b="1" dirty="0" err="1" smtClean="0"/>
              <a:t>довузовского</a:t>
            </a:r>
            <a:r>
              <a:rPr lang="ru-RU" b="1" dirty="0" smtClean="0"/>
              <a:t> образования и профессиональной ориентации – </a:t>
            </a:r>
            <a:r>
              <a:rPr lang="ru-RU" dirty="0" smtClean="0"/>
              <a:t>диагностирование профессиональных склонностей мигрантов, содействие профессиональному самоопределению детей мигрантов; организация и проведение курсов по подготовке к поступлению в вуз.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45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4" y="76781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31" name="Прямоугольник с двумя вырезанными противолежащими углами 30"/>
          <p:cNvSpPr/>
          <p:nvPr/>
        </p:nvSpPr>
        <p:spPr>
          <a:xfrm>
            <a:off x="0" y="1"/>
            <a:ext cx="6858000" cy="1238227"/>
          </a:xfrm>
          <a:prstGeom prst="snip2DiagRect">
            <a:avLst>
              <a:gd name="adj1" fmla="val 0"/>
              <a:gd name="adj2" fmla="val 33589"/>
            </a:avLst>
          </a:prstGeom>
          <a:solidFill>
            <a:srgbClr val="022F4E"/>
          </a:solidFill>
          <a:ln>
            <a:solidFill>
              <a:srgbClr val="022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ru-RU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Заголовок 1"/>
          <p:cNvSpPr>
            <a:spLocks noGrp="1"/>
          </p:cNvSpPr>
          <p:nvPr>
            <p:ph type="title"/>
          </p:nvPr>
        </p:nvSpPr>
        <p:spPr>
          <a:xfrm>
            <a:off x="375025" y="270933"/>
            <a:ext cx="6032918" cy="491040"/>
          </a:xfrm>
        </p:spPr>
        <p:txBody>
          <a:bodyPr>
            <a:noAutofit/>
          </a:bodyPr>
          <a:lstStyle/>
          <a:p>
            <a:r>
              <a:rPr lang="ru-RU" sz="2000" dirty="0" smtClean="0"/>
              <a:t>ЛОКАЛЬНЫЙ ЦЕНТР ТЕСТИРОВАНИЯ ИНОСТРАННЫХ ГРАЖДАН</a:t>
            </a:r>
            <a:endParaRPr lang="ru-RU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208646" y="1211629"/>
            <a:ext cx="6590132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</a:pPr>
            <a:r>
              <a:rPr lang="ru-RU" sz="1600" b="1" dirty="0">
                <a:solidFill>
                  <a:srgbClr val="012034"/>
                </a:solidFill>
              </a:rPr>
              <a:t>Л</a:t>
            </a:r>
            <a:r>
              <a:rPr lang="ru-RU" sz="1600" b="1" dirty="0" smtClean="0">
                <a:solidFill>
                  <a:srgbClr val="012034"/>
                </a:solidFill>
              </a:rPr>
              <a:t>окальный центр тестирования иностранных граждан  </a:t>
            </a:r>
            <a:r>
              <a:rPr lang="ru-RU" sz="1600" dirty="0" smtClean="0">
                <a:solidFill>
                  <a:srgbClr val="012034"/>
                </a:solidFill>
              </a:rPr>
              <a:t>Кемеровского </a:t>
            </a:r>
            <a:r>
              <a:rPr lang="ru-RU" sz="1600" dirty="0">
                <a:solidFill>
                  <a:srgbClr val="012034"/>
                </a:solidFill>
              </a:rPr>
              <a:t>института </a:t>
            </a:r>
            <a:r>
              <a:rPr lang="ru-RU" sz="1600" dirty="0" smtClean="0">
                <a:solidFill>
                  <a:srgbClr val="012034"/>
                </a:solidFill>
              </a:rPr>
              <a:t>Российского экономического университета имени  Г.В. Плеханова </a:t>
            </a:r>
            <a:r>
              <a:rPr lang="ru-RU" sz="1600" b="1" dirty="0" smtClean="0">
                <a:solidFill>
                  <a:srgbClr val="012034"/>
                </a:solidFill>
              </a:rPr>
              <a:t>создан в январе 2015 года</a:t>
            </a:r>
            <a:r>
              <a:rPr lang="ru-RU" sz="1600" dirty="0" smtClean="0">
                <a:solidFill>
                  <a:srgbClr val="012034"/>
                </a:solidFill>
              </a:rPr>
              <a:t>.</a:t>
            </a:r>
            <a:r>
              <a:rPr lang="ru-RU" sz="1600" dirty="0">
                <a:solidFill>
                  <a:srgbClr val="012034"/>
                </a:solidFill>
              </a:rPr>
              <a:t> </a:t>
            </a:r>
            <a:endParaRPr lang="ru-RU" sz="1600" dirty="0" smtClean="0">
              <a:solidFill>
                <a:srgbClr val="012034"/>
              </a:solidFill>
            </a:endParaRPr>
          </a:p>
          <a:p>
            <a:pPr marL="285750" indent="-285750">
              <a:spcAft>
                <a:spcPts val="1800"/>
              </a:spcAft>
            </a:pPr>
            <a:r>
              <a:rPr lang="ru-RU" sz="1600" dirty="0">
                <a:solidFill>
                  <a:srgbClr val="012034"/>
                </a:solidFill>
              </a:rPr>
              <a:t>В центре осуществляется подготовка к лингводидактическому тестированию (тестирование на гражданство) иностранных граждан, а также подготовка и проведение комплексного тестирования по русскому языку, истории России и основам законодательства для получения патента на работу, разрешения на временное пребывание, получения вида на жительства </a:t>
            </a:r>
          </a:p>
        </p:txBody>
      </p:sp>
      <p:pic>
        <p:nvPicPr>
          <p:cNvPr id="1027" name="Picture 3" descr="D:\РАБОЧАЯ\СЛАЙДЫ\ПЛЕШКА_2014\картинки_3\28_shutterstoc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520" y="4283974"/>
            <a:ext cx="3251892" cy="407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8646" y="4091953"/>
            <a:ext cx="3153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</a:pPr>
            <a:r>
              <a:rPr lang="ru-RU" sz="1600" dirty="0">
                <a:solidFill>
                  <a:srgbClr val="012034"/>
                </a:solidFill>
              </a:rPr>
              <a:t>Оказывается психологическая и правовая поддержка иностранным гражданам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3548" y="5026886"/>
            <a:ext cx="336907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285750" indent="-285750">
              <a:spcAft>
                <a:spcPts val="1800"/>
              </a:spcAft>
              <a:defRPr sz="1600" b="1">
                <a:solidFill>
                  <a:srgbClr val="012034"/>
                </a:solidFill>
              </a:defRPr>
            </a:lvl1pPr>
          </a:lstStyle>
          <a:p>
            <a:pPr>
              <a:spcAft>
                <a:spcPts val="600"/>
              </a:spcAft>
            </a:pPr>
            <a:r>
              <a:rPr lang="ru-RU" b="0" dirty="0"/>
              <a:t>Центр реализует программы, содействующие языковой </a:t>
            </a:r>
            <a:r>
              <a:rPr lang="ru-RU" b="0" dirty="0" smtClean="0"/>
              <a:t>адаптации мигрантов</a:t>
            </a:r>
            <a:r>
              <a:rPr lang="ru-RU" b="0" dirty="0"/>
              <a:t>, которая способствует:</a:t>
            </a:r>
          </a:p>
          <a:p>
            <a:pPr>
              <a:spcAft>
                <a:spcPts val="600"/>
              </a:spcAft>
            </a:pPr>
            <a:r>
              <a:rPr lang="ru-RU" dirty="0"/>
              <a:t>Формированию толерантных установок </a:t>
            </a:r>
            <a:r>
              <a:rPr lang="ru-RU" b="0" dirty="0"/>
              <a:t>для успешного взаимодействия местного населения и приехавших граждан;</a:t>
            </a:r>
          </a:p>
          <a:p>
            <a:pPr>
              <a:spcAft>
                <a:spcPts val="600"/>
              </a:spcAft>
            </a:pPr>
            <a:r>
              <a:rPr lang="ru-RU" dirty="0"/>
              <a:t>Подготовка к элементарному и базовому </a:t>
            </a:r>
            <a:r>
              <a:rPr lang="ru-RU" b="0" dirty="0"/>
              <a:t>уровню владения русским языком как иностранным  </a:t>
            </a:r>
          </a:p>
        </p:txBody>
      </p:sp>
    </p:spTree>
    <p:extLst>
      <p:ext uri="{BB962C8B-B14F-4D97-AF65-F5344CB8AC3E}">
        <p14:creationId xmlns:p14="http://schemas.microsoft.com/office/powerpoint/2010/main" val="146361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4" y="76781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31" name="Прямоугольник с двумя вырезанными противолежащими углами 30"/>
          <p:cNvSpPr/>
          <p:nvPr/>
        </p:nvSpPr>
        <p:spPr>
          <a:xfrm>
            <a:off x="0" y="1"/>
            <a:ext cx="6858000" cy="1238227"/>
          </a:xfrm>
          <a:prstGeom prst="snip2DiagRect">
            <a:avLst>
              <a:gd name="adj1" fmla="val 0"/>
              <a:gd name="adj2" fmla="val 33589"/>
            </a:avLst>
          </a:prstGeom>
          <a:solidFill>
            <a:srgbClr val="022F4E"/>
          </a:solidFill>
          <a:ln>
            <a:solidFill>
              <a:srgbClr val="022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ru-RU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Заголовок 1"/>
          <p:cNvSpPr>
            <a:spLocks noGrp="1"/>
          </p:cNvSpPr>
          <p:nvPr>
            <p:ph type="title"/>
          </p:nvPr>
        </p:nvSpPr>
        <p:spPr>
          <a:xfrm>
            <a:off x="375025" y="270933"/>
            <a:ext cx="6032918" cy="491040"/>
          </a:xfrm>
        </p:spPr>
        <p:txBody>
          <a:bodyPr>
            <a:noAutofit/>
          </a:bodyPr>
          <a:lstStyle/>
          <a:p>
            <a:r>
              <a:rPr lang="ru-RU" sz="2000" dirty="0" smtClean="0"/>
              <a:t>ПРЕИМУЩЕСТВА ЦЕНТРА</a:t>
            </a:r>
            <a:endParaRPr lang="ru-RU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208646" y="1211633"/>
            <a:ext cx="6590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</a:pPr>
            <a:r>
              <a:rPr lang="ru-RU" sz="1600" b="1" dirty="0" smtClean="0">
                <a:solidFill>
                  <a:srgbClr val="012034"/>
                </a:solidFill>
              </a:rPr>
              <a:t>Преимущества </a:t>
            </a:r>
            <a:r>
              <a:rPr lang="ru-RU" sz="1600" b="1" dirty="0">
                <a:solidFill>
                  <a:srgbClr val="FF0000"/>
                </a:solidFill>
              </a:rPr>
              <a:t>Локального центра </a:t>
            </a:r>
            <a:r>
              <a:rPr lang="ru-RU" sz="1600" b="1" dirty="0" smtClean="0">
                <a:solidFill>
                  <a:srgbClr val="FF0000"/>
                </a:solidFill>
              </a:rPr>
              <a:t>тестирования иностранных граждан </a:t>
            </a:r>
            <a:r>
              <a:rPr lang="ru-RU" sz="1600" b="1" dirty="0">
                <a:solidFill>
                  <a:srgbClr val="012034"/>
                </a:solidFill>
              </a:rPr>
              <a:t>Кемеровского института (филиала) </a:t>
            </a:r>
            <a:r>
              <a:rPr lang="ru-RU" sz="1600" b="1" dirty="0" smtClean="0">
                <a:solidFill>
                  <a:srgbClr val="012034"/>
                </a:solidFill>
              </a:rPr>
              <a:t>                                    РЭУ </a:t>
            </a:r>
            <a:r>
              <a:rPr lang="ru-RU" sz="1600" b="1" dirty="0">
                <a:solidFill>
                  <a:srgbClr val="012034"/>
                </a:solidFill>
              </a:rPr>
              <a:t>им. Г.В. </a:t>
            </a:r>
            <a:r>
              <a:rPr lang="ru-RU" sz="1600" b="1" dirty="0" smtClean="0">
                <a:solidFill>
                  <a:srgbClr val="012034"/>
                </a:solidFill>
              </a:rPr>
              <a:t>Плеханова </a:t>
            </a:r>
            <a:r>
              <a:rPr lang="ru-RU" sz="1600" b="1" dirty="0">
                <a:solidFill>
                  <a:srgbClr val="012034"/>
                </a:solidFill>
              </a:rPr>
              <a:t> </a:t>
            </a:r>
          </a:p>
        </p:txBody>
      </p:sp>
      <p:pic>
        <p:nvPicPr>
          <p:cNvPr id="7170" name="Picture 2" descr="K:\!мигранты\2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1" y="2173292"/>
            <a:ext cx="6846559" cy="57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:\!мигранты\2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1" y="2951000"/>
            <a:ext cx="6846559" cy="57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K:\!мигранты\2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1" y="3611896"/>
            <a:ext cx="6846559" cy="57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K:\!мигранты\2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1" y="4379979"/>
            <a:ext cx="6846559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K:\!мигранты\2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0" y="5436096"/>
            <a:ext cx="6834801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:\!мигранты\2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1" y="6492216"/>
            <a:ext cx="6846558" cy="57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:\!мигранты\2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2" y="7192812"/>
            <a:ext cx="6834800" cy="57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08647" y="2196565"/>
            <a:ext cx="640670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3600"/>
              </a:spcBef>
              <a:defRPr/>
            </a:pPr>
            <a:r>
              <a:rPr lang="ru-RU" sz="1600" dirty="0"/>
              <a:t>Удобное месторасположение</a:t>
            </a:r>
          </a:p>
          <a:p>
            <a:pPr marL="342900" indent="-342900">
              <a:spcBef>
                <a:spcPts val="3600"/>
              </a:spcBef>
              <a:defRPr/>
            </a:pPr>
            <a:r>
              <a:rPr lang="ru-RU" sz="1600" dirty="0"/>
              <a:t>Высокий профессиональный уровень кадрового состава</a:t>
            </a:r>
          </a:p>
          <a:p>
            <a:pPr marL="342900" indent="-342900">
              <a:spcBef>
                <a:spcPts val="3600"/>
              </a:spcBef>
              <a:defRPr/>
            </a:pPr>
            <a:r>
              <a:rPr lang="ru-RU" sz="1600" dirty="0"/>
              <a:t>Вариативность образовательных программ и программ социальной адаптации</a:t>
            </a:r>
          </a:p>
          <a:p>
            <a:pPr marL="342900" indent="-342900">
              <a:spcBef>
                <a:spcPts val="3600"/>
              </a:spcBef>
              <a:defRPr/>
            </a:pPr>
            <a:r>
              <a:rPr lang="ru-RU" sz="1600" dirty="0" smtClean="0"/>
              <a:t>Возможность </a:t>
            </a:r>
            <a:r>
              <a:rPr lang="ru-RU" sz="1600" dirty="0" err="1"/>
              <a:t>довузовской</a:t>
            </a:r>
            <a:r>
              <a:rPr lang="ru-RU" sz="1600" dirty="0"/>
              <a:t> подготовки детей мигрантов, </a:t>
            </a:r>
            <a:r>
              <a:rPr lang="ru-RU" sz="1600" dirty="0" smtClean="0"/>
              <a:t>в </a:t>
            </a:r>
            <a:r>
              <a:rPr lang="ru-RU" sz="1600" dirty="0" err="1"/>
              <a:t>т.ч</a:t>
            </a:r>
            <a:r>
              <a:rPr lang="ru-RU" sz="1600" dirty="0"/>
              <a:t>. на программы </a:t>
            </a:r>
            <a:r>
              <a:rPr lang="ru-RU" sz="1600" dirty="0" smtClean="0"/>
              <a:t>среднего профессионального образования</a:t>
            </a:r>
            <a:endParaRPr lang="ru-RU" sz="1600" dirty="0"/>
          </a:p>
          <a:p>
            <a:pPr marL="342900" indent="-342900">
              <a:spcBef>
                <a:spcPts val="3600"/>
              </a:spcBef>
              <a:defRPr/>
            </a:pPr>
            <a:r>
              <a:rPr lang="ru-RU" sz="1600" dirty="0"/>
              <a:t>Использование программ профессиональной ориентации </a:t>
            </a:r>
            <a:r>
              <a:rPr lang="ru-RU" sz="1600" dirty="0" smtClean="0"/>
              <a:t>          К-карьера </a:t>
            </a:r>
            <a:r>
              <a:rPr lang="ru-RU" sz="1600" dirty="0"/>
              <a:t>для </a:t>
            </a:r>
            <a:r>
              <a:rPr lang="ru-RU" sz="1600" dirty="0" smtClean="0"/>
              <a:t>профессионального </a:t>
            </a:r>
            <a:r>
              <a:rPr lang="ru-RU" sz="1600" dirty="0"/>
              <a:t>определения</a:t>
            </a:r>
          </a:p>
          <a:p>
            <a:pPr marL="342900" indent="-342900">
              <a:spcBef>
                <a:spcPts val="3600"/>
              </a:spcBef>
              <a:defRPr/>
            </a:pPr>
            <a:r>
              <a:rPr lang="ru-RU" sz="1600" dirty="0"/>
              <a:t>Гибкая ценовая политика</a:t>
            </a:r>
          </a:p>
          <a:p>
            <a:pPr marL="342900" indent="-342900">
              <a:spcBef>
                <a:spcPts val="3600"/>
              </a:spcBef>
              <a:defRPr/>
            </a:pPr>
            <a:r>
              <a:rPr lang="ru-RU" sz="1600" dirty="0" smtClean="0"/>
              <a:t>Высокая </a:t>
            </a:r>
            <a:r>
              <a:rPr lang="ru-RU" sz="1600" dirty="0"/>
              <a:t>коммуникативная культура административного состава и преподавателей</a:t>
            </a:r>
          </a:p>
        </p:txBody>
      </p:sp>
    </p:spTree>
    <p:extLst>
      <p:ext uri="{BB962C8B-B14F-4D97-AF65-F5344CB8AC3E}">
        <p14:creationId xmlns:p14="http://schemas.microsoft.com/office/powerpoint/2010/main" val="180265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4" y="767811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dirty="0"/>
          </a:p>
        </p:txBody>
      </p:sp>
      <p:sp>
        <p:nvSpPr>
          <p:cNvPr id="31" name="Прямоугольник с двумя вырезанными противолежащими углами 30"/>
          <p:cNvSpPr/>
          <p:nvPr/>
        </p:nvSpPr>
        <p:spPr>
          <a:xfrm>
            <a:off x="0" y="1"/>
            <a:ext cx="6858000" cy="1238227"/>
          </a:xfrm>
          <a:prstGeom prst="snip2DiagRect">
            <a:avLst>
              <a:gd name="adj1" fmla="val 0"/>
              <a:gd name="adj2" fmla="val 33589"/>
            </a:avLst>
          </a:prstGeom>
          <a:solidFill>
            <a:srgbClr val="022F4E"/>
          </a:solidFill>
          <a:ln>
            <a:solidFill>
              <a:srgbClr val="022F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ru-RU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6" name="Заголовок 1"/>
          <p:cNvSpPr>
            <a:spLocks noGrp="1"/>
          </p:cNvSpPr>
          <p:nvPr>
            <p:ph type="title"/>
          </p:nvPr>
        </p:nvSpPr>
        <p:spPr>
          <a:xfrm>
            <a:off x="375025" y="270933"/>
            <a:ext cx="6032918" cy="491040"/>
          </a:xfrm>
        </p:spPr>
        <p:txBody>
          <a:bodyPr>
            <a:noAutofit/>
          </a:bodyPr>
          <a:lstStyle/>
          <a:p>
            <a:r>
              <a:rPr lang="ru-RU" sz="2000" dirty="0" smtClean="0"/>
              <a:t>ОСНОВНЫЕ ЗАДАЧИ ЦЕНТРА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296652" y="1307637"/>
            <a:ext cx="615668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12034"/>
                </a:solidFill>
              </a:rPr>
              <a:t>Основные задачи </a:t>
            </a:r>
            <a:r>
              <a:rPr lang="ru-RU" sz="1600" dirty="0">
                <a:solidFill>
                  <a:srgbClr val="012034"/>
                </a:solidFill>
              </a:rPr>
              <a:t>центра дополнительного профессионального образования и </a:t>
            </a:r>
            <a:r>
              <a:rPr lang="ru-RU" sz="1600" dirty="0" smtClean="0">
                <a:solidFill>
                  <a:srgbClr val="012034"/>
                </a:solidFill>
              </a:rPr>
              <a:t>локального центра тестирования иностранных граждан, </a:t>
            </a:r>
            <a:r>
              <a:rPr lang="ru-RU" sz="1600" b="1" dirty="0">
                <a:solidFill>
                  <a:srgbClr val="012034"/>
                </a:solidFill>
              </a:rPr>
              <a:t>направленные на успешную адаптацию </a:t>
            </a:r>
            <a:r>
              <a:rPr lang="ru-RU" sz="1600" b="1" dirty="0" smtClean="0">
                <a:solidFill>
                  <a:srgbClr val="012034"/>
                </a:solidFill>
              </a:rPr>
              <a:t>иностранных граждан:</a:t>
            </a:r>
            <a:endParaRPr lang="ru-RU" sz="1600" b="1" dirty="0">
              <a:solidFill>
                <a:srgbClr val="012034"/>
              </a:solidFill>
            </a:endParaRPr>
          </a:p>
          <a:p>
            <a:endParaRPr lang="ru-RU" dirty="0"/>
          </a:p>
        </p:txBody>
      </p:sp>
      <p:pic>
        <p:nvPicPr>
          <p:cNvPr id="3074" name="Picture 2" descr="K:\!мигранты\Безымянный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52" y="2459768"/>
            <a:ext cx="6133231" cy="595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265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5287</TotalTime>
  <Words>595</Words>
  <Application>Microsoft Office PowerPoint</Application>
  <PresentationFormat>Экран (4:3)</PresentationFormat>
  <Paragraphs>69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Российский экономический университет им. Г.В. Плеханова Кемеровский институт </vt:lpstr>
      <vt:lpstr>Новая миграционная политика РФ</vt:lpstr>
      <vt:lpstr>НОРМАТИВНО-ПРАВОВЫЕ АСПЕКТЫ РЕГУЛИРОВАНИЯ МИГРАЦИОННЫХ ПРОЦЕССОВ</vt:lpstr>
      <vt:lpstr>Презентация PowerPoint</vt:lpstr>
      <vt:lpstr>ОСНОВНЫЕ ПРИНЦИПЫ ГОСУДАРСТВЕННОЙ МИГРАЦИОННОЙ ПОЛИТИКИ</vt:lpstr>
      <vt:lpstr>СТРУКТУРЫ ИНСТИТУТА, ЗАДЕЙСТВОВАННЫЕ В РАБОТЕ ПО СОЦИАЛЬНОЙ И ПРОФЕССИОНАЛЬНОЙ АДАПТАЦИИ ИНОСТРАННЫХ ГРАЖДАН </vt:lpstr>
      <vt:lpstr>ЛОКАЛЬНЫЙ ЦЕНТР ТЕСТИРОВАНИЯ ИНОСТРАННЫХ ГРАЖДАН</vt:lpstr>
      <vt:lpstr>ПРЕИМУЩЕСТВА ЦЕНТРА</vt:lpstr>
      <vt:lpstr>ОСНОВНЫЕ ЗАДАЧИ ЦЕНТРА</vt:lpstr>
      <vt:lpstr>ОБУЧЕНИЕ И КОНСУЛЬТАЦИОННОЕ СОПРОВОЖДЕНИЕ ИНОСТРАННЫХ ГРАЖДАН</vt:lpstr>
      <vt:lpstr>ПРОВЕДЕНИЕ КОМПЛЕКСНОГО ЭКЗАМЕНА ПО РУССКОМУ ЯЗЫКУ, ИСТОРИИ РОССИИ И ОСНОВАМ ЗАКОНОДАТЕЛЬСТВА </vt:lpstr>
      <vt:lpstr>ОБЩЕСТВЕННОЕ ПРИЗНАНИЕ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ASUS</dc:creator>
  <cp:lastModifiedBy>Куколева Марина Викторовна</cp:lastModifiedBy>
  <cp:revision>527</cp:revision>
  <dcterms:modified xsi:type="dcterms:W3CDTF">2020-06-25T03:59:18Z</dcterms:modified>
</cp:coreProperties>
</file>