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71" r:id="rId2"/>
    <p:sldId id="486" r:id="rId3"/>
    <p:sldId id="488" r:id="rId4"/>
    <p:sldId id="475" r:id="rId5"/>
    <p:sldId id="489" r:id="rId6"/>
    <p:sldId id="490" r:id="rId7"/>
    <p:sldId id="503" r:id="rId8"/>
    <p:sldId id="491" r:id="rId9"/>
    <p:sldId id="493" r:id="rId10"/>
    <p:sldId id="494" r:id="rId11"/>
    <p:sldId id="495" r:id="rId12"/>
    <p:sldId id="496" r:id="rId13"/>
    <p:sldId id="497" r:id="rId14"/>
    <p:sldId id="498" r:id="rId15"/>
    <p:sldId id="499" r:id="rId16"/>
    <p:sldId id="500" r:id="rId17"/>
    <p:sldId id="501" r:id="rId18"/>
    <p:sldId id="502" r:id="rId19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117" userDrawn="1">
          <p15:clr>
            <a:srgbClr val="A4A3A4"/>
          </p15:clr>
        </p15:guide>
        <p15:guide id="2" pos="3840">
          <p15:clr>
            <a:srgbClr val="A4A3A4"/>
          </p15:clr>
        </p15:guide>
        <p15:guide id="3" pos="39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00B0F0"/>
    <a:srgbClr val="0078CE"/>
    <a:srgbClr val="002060"/>
    <a:srgbClr val="0070C0"/>
    <a:srgbClr val="59AAF2"/>
    <a:srgbClr val="7030A0"/>
    <a:srgbClr val="3B4555"/>
    <a:srgbClr val="015397"/>
    <a:srgbClr val="0271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17"/>
    <p:restoredTop sz="96433" autoAdjust="0"/>
  </p:normalViewPr>
  <p:slideViewPr>
    <p:cSldViewPr snapToGrid="0" snapToObjects="1">
      <p:cViewPr varScale="1">
        <p:scale>
          <a:sx n="66" d="100"/>
          <a:sy n="66" d="100"/>
        </p:scale>
        <p:origin x="-96" y="-1062"/>
      </p:cViewPr>
      <p:guideLst>
        <p:guide orient="horz" pos="1194"/>
        <p:guide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6400" cy="496491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2"/>
            <a:ext cx="2946400" cy="496491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r">
              <a:defRPr sz="1200"/>
            </a:lvl1pPr>
          </a:lstStyle>
          <a:p>
            <a:fld id="{9D0B332F-9994-4107-B65D-83351D2E6DAC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30139"/>
            <a:ext cx="2946400" cy="496490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30139"/>
            <a:ext cx="2946400" cy="496490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r">
              <a:defRPr sz="1200"/>
            </a:lvl1pPr>
          </a:lstStyle>
          <a:p>
            <a:fld id="{E89243FC-5C7B-430F-81CE-80A515484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6338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958" cy="496967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1098" y="0"/>
            <a:ext cx="2944958" cy="496967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r">
              <a:defRPr sz="1200"/>
            </a:lvl1pPr>
          </a:lstStyle>
          <a:p>
            <a:fld id="{177381BB-77ED-4DF7-9456-6C634343F7C2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53" tIns="46077" rIns="92153" bIns="4607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606" y="4715630"/>
            <a:ext cx="5438464" cy="4467939"/>
          </a:xfrm>
          <a:prstGeom prst="rect">
            <a:avLst/>
          </a:prstGeom>
        </p:spPr>
        <p:txBody>
          <a:bodyPr vert="horz" lIns="92153" tIns="46077" rIns="92153" bIns="4607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672"/>
            <a:ext cx="2944958" cy="496966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1098" y="9429672"/>
            <a:ext cx="2944958" cy="496966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r">
              <a:defRPr sz="1200"/>
            </a:lvl1pPr>
          </a:lstStyle>
          <a:p>
            <a:fld id="{F4EC0738-D587-4693-9542-402CC7C28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396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DE0A38C-D82C-3643-AE1D-5708769B1E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00C9EA5E-CAB8-5E4E-94F6-DB476A1EC3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CB6FC98-ED6B-6A41-8629-0CB1D7BDD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7B226DD-5D97-794E-8E4B-4DB5BC33E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E541231-20C1-6C4D-BFE9-FFC3D735C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916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112175F-731D-354E-8AE0-FBB52116C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EC2AC4FE-C683-BD4E-9A5D-2E9F494BF5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758FE50-5A40-634B-9334-D5B92869E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EDD0539-736E-0643-9FB4-9E641DEF1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FF6E402-375B-1447-8342-3E0FA377F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838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6B22AFE0-EB3C-6246-8FF6-33988B19E7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317BFB4D-71A7-3D45-B9AC-3118DF5AF4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52DE0C9-D22C-AE45-95A3-E3A66089F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19C5573-82C4-1E43-BAD5-19C39914B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E3C4444-37AB-7B42-83EB-A8055391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67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19CDBCC-0DA3-C44D-9508-F616E8947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CF068F3-AF5A-134D-B058-40378CDF39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5933EC0-23C7-EF4F-944F-AC032DA4E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FCE6801-B442-534E-BBAD-D2CBCAB33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63E4B9F-B94A-6248-8B68-C5F2D37D4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317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FEB9264-532A-AD40-B97E-140082680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2403E91-000C-D94A-9B93-0A2DB624F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CCD51D9-F17A-8C4A-8630-0C22DA4AE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E0F3EE6-B777-1745-A8B6-17F4291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03825C8-FC9A-0B4B-84AD-138E0D8DB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85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9DD59E1-7670-8542-8CFE-46842BF55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9A5DB63-04AA-3D47-8216-FB1BEE2B93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B0AFDD5C-76B0-964F-AB5E-9DFC15A15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B86AA90-AA98-CB48-B2AE-6E7070E5B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51AF312-494C-1C4C-9090-DB6E16CF0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2C98F69-2205-0949-86F7-397B50A6E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504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5E8289C-D1A5-0143-8586-B165BD3E0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81C3612-6539-8344-9941-49ED82E724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9F2FF5B-8854-7F48-8671-0D744EB2B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21A552DC-2A3C-7D42-825D-3064509B22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8F9F09A6-93A2-4E46-AD73-11FA991EF6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F1D2A53A-2B5F-424A-B07E-ADE5CB367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70834DB9-EC37-884E-B3B1-3142D133D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3EAD7436-358C-C645-BFB1-70475A9EF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550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D1E2BE0-89C8-164B-A30D-E75C9F7E4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F0E6E7E5-4CEE-B84E-9516-D36EEDE12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D6EAFA2D-E476-9244-AFBF-5F97B34FB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4018FE48-F727-7745-B7CF-08B3F9F70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153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5FCB4E26-8768-0340-B456-11D7D8539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7BDC5B98-E694-E44C-A579-6149E163A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0D860643-982F-6442-996A-B9089E3BC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406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BEDCCEC-14B4-6F47-A7A5-CB0047C7E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0FAFAE1-B1E8-4E49-811A-DE26E21A9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80DD5F40-9291-7646-B6AC-475133637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531F5E8-7700-994A-B4F7-7EDE729D4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58D354C-A924-BF43-AD1B-3B768F8DF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5D836FA-BC64-1342-BA42-A6E579A10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281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6EFA7B7-4D79-0642-8A33-45BCA1F2D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DEF2026C-0572-854F-8169-4B3CA7C6F6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1F580F4D-D091-034B-8338-E4AE0149A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1439D5E3-E6F4-F541-9D74-15EBB6F67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E6891F5-A11C-234E-85F7-D52B3C2A6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4A3BC86-585E-8E45-B03C-E187155D4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433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C094F21-32B5-4247-883F-C8D66E7D9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9845E64-CA5A-F145-90B1-9D539D041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38D9B7F-1B34-5E41-9AC7-5B8DA2792B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F49C6-7B89-234F-8A53-0F8925D6B1DD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75E17BB-70DD-1B4E-B2B2-D7861223E8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73B616E-181F-4B41-A5A6-A866A9493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813D2-8A68-DC49-AD38-D58CE1F92E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167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k.fursova\Desktop\кккк.jpg">
            <a:extLst>
              <a:ext uri="{FF2B5EF4-FFF2-40B4-BE49-F238E27FC236}">
                <a16:creationId xmlns="" xmlns:a16="http://schemas.microsoft.com/office/drawing/2014/main" id="{73576895-E040-C347-946F-8F338A9BA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053" y="0"/>
            <a:ext cx="97019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3729" y="2670628"/>
            <a:ext cx="89688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ОБУЧЕНИИ РОДНОМУ ЯЗЫКУ КОРЕННЫХ НАРОДОВ КУЗБАССА (ОБРАЗОВАТЕЛЬНЫЕ ПРОГРАММЫ, УЧЕБНИКИ, УЧИТЕЛЯ)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8" y="0"/>
            <a:ext cx="1832822" cy="147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15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5200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Прямая соединительная линия 28"/>
          <p:cNvCxnSpPr/>
          <p:nvPr/>
        </p:nvCxnSpPr>
        <p:spPr>
          <a:xfrm>
            <a:off x="5669436" y="2406919"/>
            <a:ext cx="0" cy="4451081"/>
          </a:xfrm>
          <a:prstGeom prst="line">
            <a:avLst/>
          </a:prstGeom>
          <a:solidFill>
            <a:srgbClr val="0070C0"/>
          </a:solidFill>
          <a:ln w="25400" cap="rnd">
            <a:solidFill>
              <a:srgbClr val="0070C0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араллелограмм 23"/>
          <p:cNvSpPr/>
          <p:nvPr/>
        </p:nvSpPr>
        <p:spPr>
          <a:xfrm>
            <a:off x="5039833" y="1028524"/>
            <a:ext cx="7152168" cy="2038523"/>
          </a:xfrm>
          <a:prstGeom prst="parallelogram">
            <a:avLst>
              <a:gd name="adj" fmla="val 0"/>
            </a:avLst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18" y="147269"/>
            <a:ext cx="1038919" cy="736347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553032" y="74419"/>
            <a:ext cx="106102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МЕРОПРИЯТИЯ ПО ЯЗЫКОВОЙ АДАПТАЦИИ ИНОСТРАННЫХ ГРАЖДАН</a:t>
            </a:r>
            <a:endParaRPr lang="ru-RU" sz="2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3772" y="1"/>
            <a:ext cx="335902" cy="1028526"/>
            <a:chOff x="0" y="0"/>
            <a:chExt cx="335902" cy="1035050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0" y="151668"/>
              <a:ext cx="335902" cy="69186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0" y="0"/>
              <a:ext cx="335902" cy="151668"/>
            </a:xfrm>
            <a:prstGeom prst="rect">
              <a:avLst/>
            </a:prstGeom>
            <a:solidFill>
              <a:srgbClr val="1D50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0" y="843531"/>
              <a:ext cx="335902" cy="191519"/>
            </a:xfrm>
            <a:prstGeom prst="rect">
              <a:avLst/>
            </a:prstGeom>
            <a:solidFill>
              <a:srgbClr val="014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</p:grpSp>
      <p:cxnSp>
        <p:nvCxnSpPr>
          <p:cNvPr id="23" name="Прямая соединительная линия 22"/>
          <p:cNvCxnSpPr/>
          <p:nvPr/>
        </p:nvCxnSpPr>
        <p:spPr>
          <a:xfrm>
            <a:off x="0" y="1028527"/>
            <a:ext cx="9725025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/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44" t="92" r="15644"/>
          <a:stretch/>
        </p:blipFill>
        <p:spPr>
          <a:xfrm>
            <a:off x="21437" y="1028527"/>
            <a:ext cx="5337371" cy="58240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5885875" y="3216045"/>
            <a:ext cx="61775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Педагоги помогают детям-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инофонам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и билингвам </a:t>
            </a:r>
            <a:r>
              <a:rPr lang="ru-RU" b="1" dirty="0">
                <a:solidFill>
                  <a:srgbClr val="4472C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осваивать базовый уровень 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разговорной и письменной русской речи, грамматики русского 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языка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 </a:t>
            </a:r>
          </a:p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Работа базируется на областной программе «Русский язык как неродной», </a:t>
            </a:r>
            <a:r>
              <a:rPr lang="ru-RU" b="1" dirty="0">
                <a:solidFill>
                  <a:srgbClr val="4472C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 детьми составлен индивидуальный план работы 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по изучению русского языка и культуры, традиций и истории нашего государства. В процесс обучения включены занятия по музыке, народному прикладному творчеству, игры-тренинги, что способствует адаптации детей мигрантов в русскоязычной 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среде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5541168" y="5140417"/>
            <a:ext cx="256537" cy="256537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5541167" y="3634230"/>
            <a:ext cx="256537" cy="256537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541168" y="1137320"/>
            <a:ext cx="652222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 2011 года на базе </a:t>
            </a:r>
          </a:p>
          <a:p>
            <a:r>
              <a:rPr lang="ru-RU" sz="22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школы № 80 в </a:t>
            </a:r>
            <a:r>
              <a:rPr lang="ru-RU" sz="2200" b="1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Кемерове</a:t>
            </a:r>
            <a:r>
              <a:rPr lang="ru-RU" sz="22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r>
              <a:rPr lang="ru-RU" sz="22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 школы № 97 в Новокузнецке работает лагерь дневного пребывания для детей мигрантов «БЕЛЫЙ ЖУРАВЛЬ»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8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5200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18" y="147269"/>
            <a:ext cx="1038919" cy="736347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553032" y="253832"/>
            <a:ext cx="10610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РАБОТА С ИНОСТРАННЫМИ СТУДЕНТАМИ</a:t>
            </a:r>
            <a:endParaRPr lang="ru-RU" sz="2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3772" y="1"/>
            <a:ext cx="335902" cy="1028526"/>
            <a:chOff x="0" y="0"/>
            <a:chExt cx="335902" cy="1035050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0" y="151668"/>
              <a:ext cx="335902" cy="69186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0" y="0"/>
              <a:ext cx="335902" cy="151668"/>
            </a:xfrm>
            <a:prstGeom prst="rect">
              <a:avLst/>
            </a:prstGeom>
            <a:solidFill>
              <a:srgbClr val="1D50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0" y="843531"/>
              <a:ext cx="335902" cy="191519"/>
            </a:xfrm>
            <a:prstGeom prst="rect">
              <a:avLst/>
            </a:prstGeom>
            <a:solidFill>
              <a:srgbClr val="014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</p:grpSp>
      <p:cxnSp>
        <p:nvCxnSpPr>
          <p:cNvPr id="23" name="Прямая соединительная линия 22"/>
          <p:cNvCxnSpPr/>
          <p:nvPr/>
        </p:nvCxnSpPr>
        <p:spPr>
          <a:xfrm>
            <a:off x="0" y="1028527"/>
            <a:ext cx="9725025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24" y="1163274"/>
            <a:ext cx="9258487" cy="5480122"/>
          </a:xfrm>
          <a:prstGeom prst="rect">
            <a:avLst/>
          </a:prstGeom>
          <a:effectLst/>
        </p:spPr>
      </p:pic>
      <p:sp>
        <p:nvSpPr>
          <p:cNvPr id="17" name="Овал 16"/>
          <p:cNvSpPr/>
          <p:nvPr/>
        </p:nvSpPr>
        <p:spPr>
          <a:xfrm>
            <a:off x="4715221" y="1540204"/>
            <a:ext cx="2594632" cy="2594632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771979" y="2237356"/>
            <a:ext cx="25378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2816</a:t>
            </a:r>
            <a:endParaRPr lang="ru-RU" sz="150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75256" y="4335376"/>
            <a:ext cx="4041491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4472C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иностранных студента </a:t>
            </a:r>
          </a:p>
          <a:p>
            <a:pPr algn="ctr"/>
            <a:r>
              <a:rPr lang="ru-RU" sz="2400" b="1" dirty="0" smtClean="0">
                <a:solidFill>
                  <a:srgbClr val="4472C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учатся в вузах Кузбасса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940800" y="1360193"/>
            <a:ext cx="242117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76300">
              <a:lnSpc>
                <a:spcPct val="150000"/>
              </a:lnSpc>
            </a:pP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Беларусь </a:t>
            </a:r>
            <a:endParaRPr lang="ru-RU" sz="2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876300">
              <a:lnSpc>
                <a:spcPct val="150000"/>
              </a:lnSpc>
            </a:pP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Казахстан  </a:t>
            </a:r>
          </a:p>
          <a:p>
            <a:pPr defTabSz="876300">
              <a:lnSpc>
                <a:spcPct val="150000"/>
              </a:lnSpc>
            </a:pP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Киргизия </a:t>
            </a:r>
          </a:p>
          <a:p>
            <a:pPr defTabSz="876300">
              <a:lnSpc>
                <a:spcPct val="150000"/>
              </a:lnSpc>
            </a:pP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Монголия </a:t>
            </a:r>
          </a:p>
          <a:p>
            <a:pPr defTabSz="876300">
              <a:lnSpc>
                <a:spcPct val="150000"/>
              </a:lnSpc>
            </a:pP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Таджикистан</a:t>
            </a:r>
          </a:p>
          <a:p>
            <a:pPr defTabSz="876300">
              <a:lnSpc>
                <a:spcPct val="150000"/>
              </a:lnSpc>
            </a:pP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Туркменистан </a:t>
            </a:r>
          </a:p>
          <a:p>
            <a:pPr defTabSz="876300">
              <a:lnSpc>
                <a:spcPct val="150000"/>
              </a:lnSpc>
            </a:pP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Узбекистан </a:t>
            </a:r>
          </a:p>
          <a:p>
            <a:pPr defTabSz="876300">
              <a:lnSpc>
                <a:spcPct val="150000"/>
              </a:lnSpc>
            </a:pP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Украина </a:t>
            </a:r>
          </a:p>
          <a:p>
            <a:pPr defTabSz="876300">
              <a:lnSpc>
                <a:spcPct val="150000"/>
              </a:lnSpc>
            </a:pP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Армения </a:t>
            </a:r>
          </a:p>
          <a:p>
            <a:pPr defTabSz="876300">
              <a:lnSpc>
                <a:spcPct val="150000"/>
              </a:lnSpc>
            </a:pP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Азербайджан</a:t>
            </a:r>
            <a:endParaRPr lang="ru-RU" sz="2000" b="1" dirty="0" smtClean="0">
              <a:solidFill>
                <a:srgbClr val="4472C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3455140" y="1618472"/>
            <a:ext cx="0" cy="4642628"/>
          </a:xfrm>
          <a:prstGeom prst="line">
            <a:avLst/>
          </a:prstGeom>
          <a:ln w="1905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rot="10800000" flipV="1">
            <a:off x="3201140" y="1625402"/>
            <a:ext cx="254000" cy="0"/>
          </a:xfrm>
          <a:prstGeom prst="line">
            <a:avLst/>
          </a:prstGeom>
          <a:ln w="1905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rot="10800000" flipV="1">
            <a:off x="3201140" y="4940749"/>
            <a:ext cx="254000" cy="0"/>
          </a:xfrm>
          <a:prstGeom prst="line">
            <a:avLst/>
          </a:prstGeom>
          <a:ln w="1905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rot="10800000" flipV="1">
            <a:off x="3173556" y="3104518"/>
            <a:ext cx="1574800" cy="0"/>
          </a:xfrm>
          <a:prstGeom prst="line">
            <a:avLst/>
          </a:prstGeom>
          <a:ln w="1905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rot="10800000" flipV="1">
            <a:off x="3201140" y="2134892"/>
            <a:ext cx="254000" cy="0"/>
          </a:xfrm>
          <a:prstGeom prst="line">
            <a:avLst/>
          </a:prstGeom>
          <a:ln w="1905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rot="10800000" flipV="1">
            <a:off x="3201140" y="4006212"/>
            <a:ext cx="254000" cy="0"/>
          </a:xfrm>
          <a:prstGeom prst="line">
            <a:avLst/>
          </a:prstGeom>
          <a:ln w="1905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rot="10800000" flipV="1">
            <a:off x="3201140" y="4507866"/>
            <a:ext cx="254000" cy="0"/>
          </a:xfrm>
          <a:prstGeom prst="line">
            <a:avLst/>
          </a:prstGeom>
          <a:ln w="1905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rot="10800000" flipV="1">
            <a:off x="3201140" y="2649242"/>
            <a:ext cx="254000" cy="0"/>
          </a:xfrm>
          <a:prstGeom prst="line">
            <a:avLst/>
          </a:prstGeom>
          <a:ln w="1905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rot="10800000" flipV="1">
            <a:off x="3201140" y="3587099"/>
            <a:ext cx="254000" cy="0"/>
          </a:xfrm>
          <a:prstGeom prst="line">
            <a:avLst/>
          </a:prstGeom>
          <a:ln w="1905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rot="10800000" flipV="1">
            <a:off x="3201140" y="5374136"/>
            <a:ext cx="254000" cy="0"/>
          </a:xfrm>
          <a:prstGeom prst="line">
            <a:avLst/>
          </a:prstGeom>
          <a:ln w="1905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rot="10800000" flipV="1">
            <a:off x="3201140" y="5891718"/>
            <a:ext cx="254000" cy="0"/>
          </a:xfrm>
          <a:prstGeom prst="line">
            <a:avLst/>
          </a:prstGeom>
          <a:ln w="1905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Группа 38"/>
          <p:cNvGrpSpPr/>
          <p:nvPr/>
        </p:nvGrpSpPr>
        <p:grpSpPr>
          <a:xfrm>
            <a:off x="7270308" y="1618472"/>
            <a:ext cx="1574800" cy="4273246"/>
            <a:chOff x="7199085" y="1532468"/>
            <a:chExt cx="1574800" cy="4273246"/>
          </a:xfrm>
        </p:grpSpPr>
        <p:cxnSp>
          <p:nvCxnSpPr>
            <p:cNvPr id="40" name="Прямая соединительная линия 39"/>
            <p:cNvCxnSpPr/>
            <p:nvPr/>
          </p:nvCxnSpPr>
          <p:spPr>
            <a:xfrm>
              <a:off x="8507185" y="1532468"/>
              <a:ext cx="0" cy="4273246"/>
            </a:xfrm>
            <a:prstGeom prst="line">
              <a:avLst/>
            </a:prstGeom>
            <a:ln w="19050">
              <a:solidFill>
                <a:srgbClr val="447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 rot="10800000" flipH="1" flipV="1">
              <a:off x="8507185" y="1539398"/>
              <a:ext cx="254000" cy="0"/>
            </a:xfrm>
            <a:prstGeom prst="line">
              <a:avLst/>
            </a:prstGeom>
            <a:ln w="19050">
              <a:solidFill>
                <a:srgbClr val="447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10800000" flipH="1" flipV="1">
              <a:off x="8505371" y="4854745"/>
              <a:ext cx="254000" cy="0"/>
            </a:xfrm>
            <a:prstGeom prst="line">
              <a:avLst/>
            </a:prstGeom>
            <a:ln w="19050">
              <a:solidFill>
                <a:srgbClr val="447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 rot="10800000" flipH="1" flipV="1">
              <a:off x="7199085" y="3018514"/>
              <a:ext cx="1574800" cy="0"/>
            </a:xfrm>
            <a:prstGeom prst="line">
              <a:avLst/>
            </a:prstGeom>
            <a:ln w="19050">
              <a:solidFill>
                <a:srgbClr val="447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 rot="10800000" flipH="1" flipV="1">
              <a:off x="8515122" y="2048888"/>
              <a:ext cx="254000" cy="0"/>
            </a:xfrm>
            <a:prstGeom prst="line">
              <a:avLst/>
            </a:prstGeom>
            <a:ln w="19050">
              <a:solidFill>
                <a:srgbClr val="447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 rot="10800000" flipH="1" flipV="1">
              <a:off x="8507185" y="3920208"/>
              <a:ext cx="254000" cy="0"/>
            </a:xfrm>
            <a:prstGeom prst="line">
              <a:avLst/>
            </a:prstGeom>
            <a:ln w="19050">
              <a:solidFill>
                <a:srgbClr val="447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10800000" flipH="1" flipV="1">
              <a:off x="8507185" y="4421862"/>
              <a:ext cx="254000" cy="0"/>
            </a:xfrm>
            <a:prstGeom prst="line">
              <a:avLst/>
            </a:prstGeom>
            <a:ln w="19050">
              <a:solidFill>
                <a:srgbClr val="447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 rot="10800000" flipH="1" flipV="1">
              <a:off x="8505371" y="2563238"/>
              <a:ext cx="254000" cy="0"/>
            </a:xfrm>
            <a:prstGeom prst="line">
              <a:avLst/>
            </a:prstGeom>
            <a:ln w="19050">
              <a:solidFill>
                <a:srgbClr val="447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/>
            <p:nvPr/>
          </p:nvCxnSpPr>
          <p:spPr>
            <a:xfrm rot="10800000" flipH="1" flipV="1">
              <a:off x="8507185" y="3501095"/>
              <a:ext cx="254000" cy="0"/>
            </a:xfrm>
            <a:prstGeom prst="line">
              <a:avLst/>
            </a:prstGeom>
            <a:ln w="19050">
              <a:solidFill>
                <a:srgbClr val="447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 rot="10800000" flipH="1" flipV="1">
              <a:off x="8505371" y="5288132"/>
              <a:ext cx="254000" cy="0"/>
            </a:xfrm>
            <a:prstGeom prst="line">
              <a:avLst/>
            </a:prstGeom>
            <a:ln w="19050">
              <a:solidFill>
                <a:srgbClr val="447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10800000" flipH="1" flipV="1">
              <a:off x="8505371" y="5805714"/>
              <a:ext cx="254000" cy="0"/>
            </a:xfrm>
            <a:prstGeom prst="line">
              <a:avLst/>
            </a:prstGeom>
            <a:ln w="19050">
              <a:solidFill>
                <a:srgbClr val="447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Box 50"/>
          <p:cNvSpPr txBox="1"/>
          <p:nvPr/>
        </p:nvSpPr>
        <p:spPr>
          <a:xfrm>
            <a:off x="553032" y="1322487"/>
            <a:ext cx="2421178" cy="5107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Вьетнам </a:t>
            </a:r>
            <a:endParaRPr lang="ru-RU" sz="2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>
              <a:lnSpc>
                <a:spcPct val="150000"/>
              </a:lnSpc>
            </a:pP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Китай </a:t>
            </a:r>
          </a:p>
          <a:p>
            <a:pPr algn="r">
              <a:lnSpc>
                <a:spcPct val="150000"/>
              </a:lnSpc>
            </a:pPr>
            <a:r>
              <a:rPr lang="ru-RU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Р.Корея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r">
              <a:lnSpc>
                <a:spcPct val="150000"/>
              </a:lnSpc>
            </a:pP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Грузия </a:t>
            </a:r>
          </a:p>
          <a:p>
            <a:pPr algn="r">
              <a:lnSpc>
                <a:spcPct val="150000"/>
              </a:lnSpc>
            </a:pP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Индия </a:t>
            </a:r>
          </a:p>
          <a:p>
            <a:pPr algn="r">
              <a:lnSpc>
                <a:spcPct val="150000"/>
              </a:lnSpc>
            </a:pP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Сирия </a:t>
            </a:r>
          </a:p>
          <a:p>
            <a:pPr algn="r">
              <a:lnSpc>
                <a:spcPct val="150000"/>
              </a:lnSpc>
            </a:pP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Египет</a:t>
            </a:r>
          </a:p>
          <a:p>
            <a:pPr algn="r">
              <a:lnSpc>
                <a:spcPct val="150000"/>
              </a:lnSpc>
            </a:pP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Замбия </a:t>
            </a:r>
            <a:endParaRPr lang="ru-RU" sz="2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>
              <a:lnSpc>
                <a:spcPct val="150000"/>
              </a:lnSpc>
            </a:pP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Гвинея </a:t>
            </a:r>
          </a:p>
          <a:p>
            <a:pPr algn="r">
              <a:lnSpc>
                <a:spcPct val="150000"/>
              </a:lnSpc>
            </a:pP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Латвия </a:t>
            </a:r>
          </a:p>
          <a:p>
            <a:pPr algn="r">
              <a:lnSpc>
                <a:spcPct val="150000"/>
              </a:lnSpc>
            </a:pP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Абхазия</a:t>
            </a:r>
            <a:endParaRPr lang="ru-RU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 rot="10800000" flipV="1">
            <a:off x="3201140" y="6261100"/>
            <a:ext cx="254000" cy="0"/>
          </a:xfrm>
          <a:prstGeom prst="line">
            <a:avLst/>
          </a:prstGeom>
          <a:ln w="1905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695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18" y="147269"/>
            <a:ext cx="1038919" cy="736347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553032" y="139532"/>
            <a:ext cx="106102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КЕМЕРОВСКИЙ ГОСУДАРСТВЕННЫЙ УНИВЕРСИТЕТ (КЕМГУ) </a:t>
            </a:r>
            <a:endParaRPr lang="ru-RU" sz="2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3772" y="1"/>
            <a:ext cx="335902" cy="1028526"/>
            <a:chOff x="0" y="0"/>
            <a:chExt cx="335902" cy="1035050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0" y="151668"/>
              <a:ext cx="335902" cy="69186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0" y="0"/>
              <a:ext cx="335902" cy="151668"/>
            </a:xfrm>
            <a:prstGeom prst="rect">
              <a:avLst/>
            </a:prstGeom>
            <a:solidFill>
              <a:srgbClr val="1D50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0" y="843531"/>
              <a:ext cx="335902" cy="191519"/>
            </a:xfrm>
            <a:prstGeom prst="rect">
              <a:avLst/>
            </a:prstGeom>
            <a:solidFill>
              <a:srgbClr val="014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</p:grpSp>
      <p:cxnSp>
        <p:nvCxnSpPr>
          <p:cNvPr id="23" name="Прямая соединительная линия 22"/>
          <p:cNvCxnSpPr/>
          <p:nvPr/>
        </p:nvCxnSpPr>
        <p:spPr>
          <a:xfrm>
            <a:off x="0" y="1028527"/>
            <a:ext cx="9725025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s://lb.kemsu.ru/upload/iblock/bbd/bbd30973a9555d1aedb5a2075857e180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82" b="11667"/>
          <a:stretch/>
        </p:blipFill>
        <p:spPr bwMode="auto">
          <a:xfrm>
            <a:off x="0" y="1028527"/>
            <a:ext cx="12188227" cy="585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3773" y="1028527"/>
            <a:ext cx="12192000" cy="585506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991837" y="2669742"/>
            <a:ext cx="5830236" cy="408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социологические 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исследования для выявления  основных проблем, с которыми сталкиваются студенты различных национальностей в </a:t>
            </a:r>
            <a:r>
              <a:rPr lang="ru-RU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КемГУ</a:t>
            </a:r>
            <a:endParaRPr lang="ru-RU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90000"/>
              </a:lnSpc>
            </a:pP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90000"/>
              </a:lnSpc>
            </a:pP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преодоление 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этнических 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барьеров</a:t>
            </a:r>
          </a:p>
          <a:p>
            <a:pPr>
              <a:lnSpc>
                <a:spcPct val="90000"/>
              </a:lnSpc>
            </a:pP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90000"/>
              </a:lnSpc>
            </a:pP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повышение 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уровня знаний о национальностях, проживающих на территории Кузбасса 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и 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Российской 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Федерации</a:t>
            </a:r>
          </a:p>
          <a:p>
            <a:pPr>
              <a:lnSpc>
                <a:spcPct val="90000"/>
              </a:lnSpc>
            </a:pP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90000"/>
              </a:lnSpc>
            </a:pP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популяризация 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национальных традиций и 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обычаев</a:t>
            </a:r>
          </a:p>
          <a:p>
            <a:pPr>
              <a:lnSpc>
                <a:spcPct val="90000"/>
              </a:lnSpc>
            </a:pPr>
            <a:endParaRPr lang="ru-RU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90000"/>
              </a:lnSpc>
            </a:pP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реализация 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проектов по развитию 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межкультурного диалога</a:t>
            </a:r>
          </a:p>
          <a:p>
            <a:pPr>
              <a:lnSpc>
                <a:spcPct val="90000"/>
              </a:lnSpc>
            </a:pP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90000"/>
              </a:lnSpc>
            </a:pP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разработка 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культурно-образовательных 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программ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795882" y="2278651"/>
            <a:ext cx="0" cy="4249149"/>
          </a:xfrm>
          <a:prstGeom prst="line">
            <a:avLst/>
          </a:prstGeom>
          <a:solidFill>
            <a:srgbClr val="0070C0"/>
          </a:solidFill>
          <a:ln w="25400" cap="rnd">
            <a:solidFill>
              <a:srgbClr val="0070C0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Овал 24"/>
          <p:cNvSpPr/>
          <p:nvPr/>
        </p:nvSpPr>
        <p:spPr>
          <a:xfrm>
            <a:off x="667614" y="3685011"/>
            <a:ext cx="256537" cy="256537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Нашивка 26"/>
          <p:cNvSpPr/>
          <p:nvPr/>
        </p:nvSpPr>
        <p:spPr>
          <a:xfrm>
            <a:off x="689826" y="1754188"/>
            <a:ext cx="5901473" cy="719970"/>
          </a:xfrm>
          <a:prstGeom prst="chevron">
            <a:avLst>
              <a:gd name="adj" fmla="val 0"/>
            </a:avLst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91837" y="1885391"/>
            <a:ext cx="3568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Направления работы</a:t>
            </a:r>
            <a:endParaRPr lang="ru-RU" sz="20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667614" y="3002923"/>
            <a:ext cx="256537" cy="256537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667614" y="5149332"/>
            <a:ext cx="256537" cy="256537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667614" y="4453763"/>
            <a:ext cx="256537" cy="256537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667614" y="5758932"/>
            <a:ext cx="256537" cy="256537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667614" y="6399531"/>
            <a:ext cx="256537" cy="256537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6893310" y="2682887"/>
            <a:ext cx="475259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Межнациональная интеллектуальная 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игра 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«Наше единство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»</a:t>
            </a:r>
          </a:p>
          <a:p>
            <a:pPr lvl="0"/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/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Вечера 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национальной 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кухни</a:t>
            </a:r>
          </a:p>
          <a:p>
            <a:pPr lvl="0"/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/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Фестиваль 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«Многонациональный Кузбасс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»</a:t>
            </a:r>
          </a:p>
          <a:p>
            <a:pPr lvl="0"/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/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Культурно-спортивный фестиваль «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KemSU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Open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»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6697355" y="2190196"/>
            <a:ext cx="1" cy="2771618"/>
          </a:xfrm>
          <a:prstGeom prst="line">
            <a:avLst/>
          </a:prstGeom>
          <a:solidFill>
            <a:srgbClr val="0070C0"/>
          </a:solidFill>
          <a:ln w="25400" cap="rnd">
            <a:solidFill>
              <a:srgbClr val="00B0F0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Овал 36"/>
          <p:cNvSpPr/>
          <p:nvPr/>
        </p:nvSpPr>
        <p:spPr>
          <a:xfrm>
            <a:off x="6569087" y="3583856"/>
            <a:ext cx="256537" cy="25653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Нашивка 37"/>
          <p:cNvSpPr/>
          <p:nvPr/>
        </p:nvSpPr>
        <p:spPr>
          <a:xfrm>
            <a:off x="6591299" y="1741932"/>
            <a:ext cx="5054601" cy="732225"/>
          </a:xfrm>
          <a:prstGeom prst="chevron">
            <a:avLst>
              <a:gd name="adj" fmla="val 0"/>
            </a:avLst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893310" y="1898536"/>
            <a:ext cx="4269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Ежегодные мероприятия </a:t>
            </a:r>
            <a:endParaRPr lang="ru-RU" sz="20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6569087" y="2901768"/>
            <a:ext cx="256537" cy="25653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6569087" y="4806877"/>
            <a:ext cx="256537" cy="25653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6569087" y="4136708"/>
            <a:ext cx="256537" cy="25653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93013" y="1243481"/>
            <a:ext cx="109643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ЦЕНТР МЕЖКУЛЬТУРНЫХ КОММУНИКАЦИЙ КЕМЕРОВСКОГО ГОСУДАРСТВЕННОГО УНИВЕРСИТЕТА</a:t>
            </a:r>
            <a:endParaRPr lang="ru-RU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825624" y="5476201"/>
            <a:ext cx="4680576" cy="929062"/>
            <a:chOff x="6825624" y="5476201"/>
            <a:chExt cx="4680576" cy="929062"/>
          </a:xfrm>
        </p:grpSpPr>
        <p:sp>
          <p:nvSpPr>
            <p:cNvPr id="45" name="TextBox 44"/>
            <p:cNvSpPr txBox="1"/>
            <p:nvPr/>
          </p:nvSpPr>
          <p:spPr>
            <a:xfrm>
              <a:off x="6825624" y="5476201"/>
              <a:ext cx="468057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 smtClean="0">
                  <a:solidFill>
                    <a:srgbClr val="00B0F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400</a:t>
              </a:r>
              <a:endParaRPr lang="ru-RU" sz="1600" dirty="0">
                <a:solidFill>
                  <a:srgbClr val="00B0F0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220596" y="5524969"/>
              <a:ext cx="8980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rgbClr val="00B0F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более</a:t>
              </a:r>
              <a:endParaRPr lang="ru-RU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223596" y="5758932"/>
              <a:ext cx="30748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rgbClr val="00B0F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иностранных </a:t>
              </a:r>
              <a:r>
                <a:rPr lang="ru-RU" b="1" dirty="0" smtClean="0">
                  <a:solidFill>
                    <a:srgbClr val="00B0F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студентов</a:t>
              </a:r>
            </a:p>
            <a:p>
              <a:r>
                <a:rPr lang="ru-RU" b="1" dirty="0" smtClean="0">
                  <a:solidFill>
                    <a:srgbClr val="00B0F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из разных стран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11745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kuzstu.ru/uploads/old/iblock/e04/novyy-1920x1080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11" b="1740"/>
          <a:stretch/>
        </p:blipFill>
        <p:spPr bwMode="auto">
          <a:xfrm>
            <a:off x="0" y="1028527"/>
            <a:ext cx="12192000" cy="582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Прямоугольник 45"/>
          <p:cNvSpPr/>
          <p:nvPr/>
        </p:nvSpPr>
        <p:spPr>
          <a:xfrm>
            <a:off x="-3773" y="1028527"/>
            <a:ext cx="12192000" cy="585506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18" y="147269"/>
            <a:ext cx="1038919" cy="736347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553032" y="88732"/>
            <a:ext cx="106102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КУЗБАССКИЙ ГОСУДАРСТВЕННЫЙ ТЕХНИЧЕСКИЙ УНИВЕРСИТЕТ ИМЕНИ Т.Ф. ГОРБАЧЕВА (КУЗГТУ)</a:t>
            </a:r>
            <a:endParaRPr lang="ru-RU" sz="2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3772" y="1"/>
            <a:ext cx="335902" cy="1028526"/>
            <a:chOff x="0" y="0"/>
            <a:chExt cx="335902" cy="1035050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0" y="151668"/>
              <a:ext cx="335902" cy="69186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0" y="0"/>
              <a:ext cx="335902" cy="151668"/>
            </a:xfrm>
            <a:prstGeom prst="rect">
              <a:avLst/>
            </a:prstGeom>
            <a:solidFill>
              <a:srgbClr val="1D50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0" y="843531"/>
              <a:ext cx="335902" cy="191519"/>
            </a:xfrm>
            <a:prstGeom prst="rect">
              <a:avLst/>
            </a:prstGeom>
            <a:solidFill>
              <a:srgbClr val="014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</p:grpSp>
      <p:cxnSp>
        <p:nvCxnSpPr>
          <p:cNvPr id="23" name="Прямая соединительная линия 22"/>
          <p:cNvCxnSpPr/>
          <p:nvPr/>
        </p:nvCxnSpPr>
        <p:spPr>
          <a:xfrm>
            <a:off x="0" y="1028527"/>
            <a:ext cx="9725025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91837" y="2377642"/>
            <a:ext cx="5100390" cy="333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конкурс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, посвященный Международному дню русского языка для иностранных студентов </a:t>
            </a:r>
            <a:endParaRPr lang="ru-RU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90000"/>
              </a:lnSpc>
            </a:pP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 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июне 2020 г. </a:t>
            </a:r>
            <a:endParaRPr lang="ru-RU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90000"/>
              </a:lnSpc>
            </a:pP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90000"/>
              </a:lnSpc>
            </a:pP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приняли 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участие 82 студента всех 6 вузов региона из Индии, Таджикистана, Казахстана, Монголии, Южной Кореи, Узбекистана, Гвинеи и 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Германии</a:t>
            </a:r>
          </a:p>
          <a:p>
            <a:pPr>
              <a:lnSpc>
                <a:spcPct val="90000"/>
              </a:lnSpc>
            </a:pP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90000"/>
              </a:lnSpc>
            </a:pP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фотоконкурс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, приуроченный к Международному 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дню 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толерантности (октябрь - ноябрь 2020г.). </a:t>
            </a:r>
            <a:endParaRPr lang="ru-RU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90000"/>
              </a:lnSpc>
            </a:pP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Среди 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победителей - студенты </a:t>
            </a:r>
            <a:r>
              <a:rPr lang="ru-RU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КузГТУ</a:t>
            </a:r>
            <a:endParaRPr lang="ru-RU" dirty="0"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795882" y="2062751"/>
            <a:ext cx="1" cy="2899012"/>
          </a:xfrm>
          <a:prstGeom prst="line">
            <a:avLst/>
          </a:prstGeom>
          <a:solidFill>
            <a:srgbClr val="0070C0"/>
          </a:solidFill>
          <a:ln w="25400" cap="rnd">
            <a:solidFill>
              <a:srgbClr val="0070C0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Овал 24"/>
          <p:cNvSpPr/>
          <p:nvPr/>
        </p:nvSpPr>
        <p:spPr>
          <a:xfrm>
            <a:off x="667614" y="3799311"/>
            <a:ext cx="256537" cy="256537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Нашивка 25"/>
          <p:cNvSpPr/>
          <p:nvPr/>
        </p:nvSpPr>
        <p:spPr>
          <a:xfrm>
            <a:off x="553032" y="1233487"/>
            <a:ext cx="5539195" cy="1015663"/>
          </a:xfrm>
          <a:prstGeom prst="chevron">
            <a:avLst>
              <a:gd name="adj" fmla="val 0"/>
            </a:avLst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91837" y="1385888"/>
            <a:ext cx="53200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Совместно с АНО НОЦ «Кузбасс»  </a:t>
            </a:r>
            <a:r>
              <a:rPr lang="ru-RU" sz="2000" b="1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КузГТУ</a:t>
            </a:r>
            <a:r>
              <a:rPr lang="ru-RU" sz="20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организовал </a:t>
            </a:r>
          </a:p>
          <a:p>
            <a:endParaRPr lang="ru-RU" sz="20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667614" y="2710823"/>
            <a:ext cx="256537" cy="256537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667614" y="4885563"/>
            <a:ext cx="256537" cy="256537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6553201" y="2339987"/>
            <a:ext cx="5635026" cy="408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встречи 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межвузовской ассоциации нравственного просвещения «София» и организация совместных 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мероприятий</a:t>
            </a:r>
          </a:p>
          <a:p>
            <a:pPr>
              <a:lnSpc>
                <a:spcPct val="90000"/>
              </a:lnSpc>
            </a:pP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90000"/>
              </a:lnSpc>
            </a:pP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кураторские 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часы, посвященные гармонизации межэтнических отношений «Мы разные и в этом наша сила», «Мы вместе! Наши страны и города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»</a:t>
            </a:r>
          </a:p>
          <a:p>
            <a:pPr>
              <a:lnSpc>
                <a:spcPct val="90000"/>
              </a:lnSpc>
            </a:pP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90000"/>
              </a:lnSpc>
            </a:pP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апрельская 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научная конференция в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КузГТУ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прошли выступления иностранных студентов с докладами: «Особенности быта и национальных традиций народов Азии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»</a:t>
            </a:r>
          </a:p>
          <a:p>
            <a:pPr>
              <a:lnSpc>
                <a:spcPct val="90000"/>
              </a:lnSpc>
            </a:pP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90000"/>
              </a:lnSpc>
            </a:pP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встречи 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с представителями местных религиозных конфессий, включая представителей национальных 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диаспор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6303655" y="1783796"/>
            <a:ext cx="1" cy="4099711"/>
          </a:xfrm>
          <a:prstGeom prst="line">
            <a:avLst/>
          </a:prstGeom>
          <a:solidFill>
            <a:srgbClr val="0070C0"/>
          </a:solidFill>
          <a:ln w="25400" cap="rnd">
            <a:solidFill>
              <a:srgbClr val="00B0F0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Овал 34"/>
          <p:cNvSpPr/>
          <p:nvPr/>
        </p:nvSpPr>
        <p:spPr>
          <a:xfrm>
            <a:off x="6175387" y="2567856"/>
            <a:ext cx="256537" cy="25653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Нашивка 35"/>
          <p:cNvSpPr/>
          <p:nvPr/>
        </p:nvSpPr>
        <p:spPr>
          <a:xfrm>
            <a:off x="6092227" y="1233932"/>
            <a:ext cx="5789210" cy="1027919"/>
          </a:xfrm>
          <a:prstGeom prst="chevron">
            <a:avLst>
              <a:gd name="adj" fmla="val 0"/>
            </a:avLst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553201" y="1259017"/>
            <a:ext cx="54842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План мероприятий </a:t>
            </a:r>
            <a:endParaRPr lang="ru-RU" sz="20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 </a:t>
            </a:r>
            <a:r>
              <a:rPr lang="ru-RU" sz="20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противодействию идеологии терроризма в </a:t>
            </a:r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РФ на 2019-2023 гг. </a:t>
            </a:r>
            <a:endParaRPr lang="ru-RU" sz="20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6175387" y="4743377"/>
            <a:ext cx="256537" cy="25653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6175387" y="3616008"/>
            <a:ext cx="256537" cy="25653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>
            <a:off x="6175387" y="5769207"/>
            <a:ext cx="256537" cy="25653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TextBox 48"/>
          <p:cNvSpPr txBox="1"/>
          <p:nvPr/>
        </p:nvSpPr>
        <p:spPr>
          <a:xfrm>
            <a:off x="3463496" y="5736262"/>
            <a:ext cx="1229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00B0F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  <a:endParaRPr lang="ru-RU" sz="1600" dirty="0">
              <a:solidFill>
                <a:srgbClr val="00B0F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10206" y="5922875"/>
            <a:ext cx="2653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dirty="0" smtClean="0">
                <a:solidFill>
                  <a:srgbClr val="00B0F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учатся иностранные</a:t>
            </a:r>
          </a:p>
          <a:p>
            <a:pPr algn="r"/>
            <a:r>
              <a:rPr lang="ru-RU" b="1" dirty="0" smtClean="0">
                <a:solidFill>
                  <a:srgbClr val="00B0F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студенты из</a:t>
            </a:r>
            <a:endParaRPr lang="ru-RU" dirty="0"/>
          </a:p>
        </p:txBody>
      </p:sp>
      <p:sp>
        <p:nvSpPr>
          <p:cNvPr id="52" name="TextBox 51"/>
          <p:cNvSpPr txBox="1"/>
          <p:nvPr/>
        </p:nvSpPr>
        <p:spPr>
          <a:xfrm>
            <a:off x="4545012" y="6021452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dirty="0" smtClean="0">
                <a:solidFill>
                  <a:srgbClr val="00B0F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стран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38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www.sbras.ru/files/news/image/kemerovskiy_meditsinskiy_universitet.jpe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4" r="7293" b="7293"/>
          <a:stretch/>
        </p:blipFill>
        <p:spPr bwMode="auto">
          <a:xfrm>
            <a:off x="3772" y="1028526"/>
            <a:ext cx="12188228" cy="582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0" y="1015731"/>
            <a:ext cx="12192000" cy="585506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18" y="147269"/>
            <a:ext cx="1038919" cy="736347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553032" y="88732"/>
            <a:ext cx="106102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КЕМЕРОВСКИЙ ГОСУДАРСТВЕННЫЙ МЕДИЦИНСКИЙ УНИВЕРСИТЕТ (КЕМГМУ)</a:t>
            </a:r>
            <a:endParaRPr lang="ru-RU" sz="2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3772" y="1"/>
            <a:ext cx="335902" cy="1028526"/>
            <a:chOff x="0" y="0"/>
            <a:chExt cx="335902" cy="1035050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0" y="151668"/>
              <a:ext cx="335902" cy="69186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0" y="0"/>
              <a:ext cx="335902" cy="151668"/>
            </a:xfrm>
            <a:prstGeom prst="rect">
              <a:avLst/>
            </a:prstGeom>
            <a:solidFill>
              <a:srgbClr val="1D50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0" y="843531"/>
              <a:ext cx="335902" cy="191519"/>
            </a:xfrm>
            <a:prstGeom prst="rect">
              <a:avLst/>
            </a:prstGeom>
            <a:solidFill>
              <a:srgbClr val="014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</p:grpSp>
      <p:cxnSp>
        <p:nvCxnSpPr>
          <p:cNvPr id="23" name="Прямая соединительная линия 22"/>
          <p:cNvCxnSpPr/>
          <p:nvPr/>
        </p:nvCxnSpPr>
        <p:spPr>
          <a:xfrm>
            <a:off x="0" y="1028527"/>
            <a:ext cx="9725025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91837" y="2669742"/>
            <a:ext cx="5830236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международный 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студенческий</a:t>
            </a:r>
          </a:p>
          <a:p>
            <a:pPr>
              <a:lnSpc>
                <a:spcPct val="90000"/>
              </a:lnSpc>
            </a:pP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волонтерский клуб</a:t>
            </a:r>
          </a:p>
          <a:p>
            <a:pPr>
              <a:lnSpc>
                <a:spcPct val="90000"/>
              </a:lnSpc>
            </a:pP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90000"/>
              </a:lnSpc>
            </a:pP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работа разговорного клуба </a:t>
            </a:r>
            <a:endParaRPr lang="ru-RU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90000"/>
              </a:lnSpc>
            </a:pP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по 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русскому 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языку</a:t>
            </a:r>
          </a:p>
          <a:p>
            <a:pPr>
              <a:lnSpc>
                <a:spcPct val="90000"/>
              </a:lnSpc>
            </a:pP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795882" y="2202451"/>
            <a:ext cx="1" cy="1561297"/>
          </a:xfrm>
          <a:prstGeom prst="line">
            <a:avLst/>
          </a:prstGeom>
          <a:solidFill>
            <a:srgbClr val="0070C0"/>
          </a:solidFill>
          <a:ln w="25400" cap="rnd">
            <a:solidFill>
              <a:srgbClr val="0070C0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Овал 25"/>
          <p:cNvSpPr/>
          <p:nvPr/>
        </p:nvSpPr>
        <p:spPr>
          <a:xfrm>
            <a:off x="667614" y="3583411"/>
            <a:ext cx="256537" cy="256537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Нашивка 26"/>
          <p:cNvSpPr/>
          <p:nvPr/>
        </p:nvSpPr>
        <p:spPr>
          <a:xfrm>
            <a:off x="689826" y="1754188"/>
            <a:ext cx="4656873" cy="719970"/>
          </a:xfrm>
          <a:prstGeom prst="chevron">
            <a:avLst>
              <a:gd name="adj" fmla="val 0"/>
            </a:avLst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91837" y="1885391"/>
            <a:ext cx="3568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Организовано</a:t>
            </a:r>
            <a:endParaRPr lang="ru-RU" sz="20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667614" y="2863223"/>
            <a:ext cx="256537" cy="256537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5864609" y="2682887"/>
            <a:ext cx="6016827" cy="233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</a:pP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викторина ко Дню независимости 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России</a:t>
            </a:r>
          </a:p>
          <a:p>
            <a:pPr lvl="0">
              <a:lnSpc>
                <a:spcPct val="90000"/>
              </a:lnSpc>
            </a:pPr>
            <a:endParaRPr lang="ru-RU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>
              <a:lnSpc>
                <a:spcPct val="90000"/>
              </a:lnSpc>
            </a:pP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викторина 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к юбилею </a:t>
            </a:r>
            <a:r>
              <a:rPr lang="ru-RU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КемГМУ</a:t>
            </a:r>
            <a:endParaRPr lang="ru-RU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>
              <a:lnSpc>
                <a:spcPct val="90000"/>
              </a:lnSpc>
            </a:pPr>
            <a:endParaRPr lang="ru-RU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>
              <a:lnSpc>
                <a:spcPct val="90000"/>
              </a:lnSpc>
            </a:pP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кулинарные 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конкурсы 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«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Кухня народов мира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»</a:t>
            </a:r>
          </a:p>
          <a:p>
            <a:pPr lvl="0">
              <a:lnSpc>
                <a:spcPct val="90000"/>
              </a:lnSpc>
            </a:pPr>
            <a:endParaRPr lang="ru-RU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>
              <a:lnSpc>
                <a:spcPct val="90000"/>
              </a:lnSpc>
            </a:pP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конкурсы 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рукоделия, чтецов и эссе 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на 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русском 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языке</a:t>
            </a:r>
          </a:p>
          <a:p>
            <a:pPr lvl="0">
              <a:lnSpc>
                <a:spcPct val="90000"/>
              </a:lnSpc>
            </a:pP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>
              <a:lnSpc>
                <a:spcPct val="90000"/>
              </a:lnSpc>
            </a:pP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фотоконкурсы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5679762" y="2228473"/>
            <a:ext cx="0" cy="2563086"/>
          </a:xfrm>
          <a:prstGeom prst="line">
            <a:avLst/>
          </a:prstGeom>
          <a:solidFill>
            <a:srgbClr val="0070C0"/>
          </a:solidFill>
          <a:ln w="25400" cap="rnd">
            <a:solidFill>
              <a:srgbClr val="00B0F0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Овал 35"/>
          <p:cNvSpPr/>
          <p:nvPr/>
        </p:nvSpPr>
        <p:spPr>
          <a:xfrm>
            <a:off x="5551493" y="3266356"/>
            <a:ext cx="256537" cy="25653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Нашивка 36"/>
          <p:cNvSpPr/>
          <p:nvPr/>
        </p:nvSpPr>
        <p:spPr>
          <a:xfrm>
            <a:off x="5346699" y="1741932"/>
            <a:ext cx="6299201" cy="732225"/>
          </a:xfrm>
          <a:prstGeom prst="chevron">
            <a:avLst>
              <a:gd name="adj" fmla="val 0"/>
            </a:avLst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679761" y="1914118"/>
            <a:ext cx="4269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Дистанционно</a:t>
            </a:r>
            <a:endParaRPr lang="ru-RU" sz="20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5551493" y="2762068"/>
            <a:ext cx="256537" cy="25653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5551493" y="4260777"/>
            <a:ext cx="256537" cy="25653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5551493" y="3743008"/>
            <a:ext cx="256537" cy="25653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2" name="Группа 41"/>
          <p:cNvGrpSpPr/>
          <p:nvPr/>
        </p:nvGrpSpPr>
        <p:grpSpPr>
          <a:xfrm>
            <a:off x="795882" y="5476200"/>
            <a:ext cx="4680576" cy="923330"/>
            <a:chOff x="6825624" y="5476201"/>
            <a:chExt cx="4680576" cy="923330"/>
          </a:xfrm>
        </p:grpSpPr>
        <p:sp>
          <p:nvSpPr>
            <p:cNvPr id="43" name="TextBox 42"/>
            <p:cNvSpPr txBox="1"/>
            <p:nvPr/>
          </p:nvSpPr>
          <p:spPr>
            <a:xfrm>
              <a:off x="6825624" y="5476201"/>
              <a:ext cx="468057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 smtClean="0">
                  <a:solidFill>
                    <a:srgbClr val="00B0F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189</a:t>
              </a:r>
              <a:endParaRPr lang="ru-RU" sz="1600" dirty="0">
                <a:solidFill>
                  <a:srgbClr val="00B0F0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223596" y="5614700"/>
              <a:ext cx="30748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rgbClr val="00B0F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иностранных </a:t>
              </a:r>
              <a:r>
                <a:rPr lang="ru-RU" b="1" dirty="0" smtClean="0">
                  <a:solidFill>
                    <a:srgbClr val="00B0F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студентов</a:t>
              </a:r>
            </a:p>
            <a:p>
              <a:r>
                <a:rPr lang="ru-RU" b="1" dirty="0" smtClean="0">
                  <a:solidFill>
                    <a:srgbClr val="00B0F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из разных стран</a:t>
              </a:r>
              <a:endParaRPr lang="ru-RU" dirty="0"/>
            </a:p>
          </p:txBody>
        </p:sp>
      </p:grpSp>
      <p:sp>
        <p:nvSpPr>
          <p:cNvPr id="46" name="Овал 45"/>
          <p:cNvSpPr/>
          <p:nvPr/>
        </p:nvSpPr>
        <p:spPr>
          <a:xfrm>
            <a:off x="5551493" y="4677259"/>
            <a:ext cx="256537" cy="25653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42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18" y="147269"/>
            <a:ext cx="1038919" cy="736347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553032" y="88732"/>
            <a:ext cx="106102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КЕМЕРОВСКИЙ ГОСУДАРСТВЕННОЙ ИНСТИТУТ КУЛЬТУРЫ (КЕМГИК)</a:t>
            </a:r>
            <a:endParaRPr lang="ru-RU" sz="2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3772" y="1"/>
            <a:ext cx="335902" cy="1028526"/>
            <a:chOff x="0" y="0"/>
            <a:chExt cx="335902" cy="1035050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0" y="151668"/>
              <a:ext cx="335902" cy="69186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0" y="0"/>
              <a:ext cx="335902" cy="151668"/>
            </a:xfrm>
            <a:prstGeom prst="rect">
              <a:avLst/>
            </a:prstGeom>
            <a:solidFill>
              <a:srgbClr val="1D50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0" y="843531"/>
              <a:ext cx="335902" cy="191519"/>
            </a:xfrm>
            <a:prstGeom prst="rect">
              <a:avLst/>
            </a:prstGeom>
            <a:solidFill>
              <a:srgbClr val="014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</p:grpSp>
      <p:cxnSp>
        <p:nvCxnSpPr>
          <p:cNvPr id="23" name="Прямая соединительная линия 22"/>
          <p:cNvCxnSpPr/>
          <p:nvPr/>
        </p:nvCxnSpPr>
        <p:spPr>
          <a:xfrm>
            <a:off x="0" y="1028527"/>
            <a:ext cx="9725025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https://www.informio.ru/imgs/fotos/KemGIK_fasad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8" b="16892"/>
          <a:stretch/>
        </p:blipFill>
        <p:spPr bwMode="auto">
          <a:xfrm>
            <a:off x="0" y="1042839"/>
            <a:ext cx="12188228" cy="585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-3773" y="1028527"/>
            <a:ext cx="12192000" cy="585506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579982" y="1808751"/>
            <a:ext cx="0" cy="4096749"/>
          </a:xfrm>
          <a:prstGeom prst="line">
            <a:avLst/>
          </a:prstGeom>
          <a:solidFill>
            <a:srgbClr val="0070C0"/>
          </a:solidFill>
          <a:ln w="25400" cap="rnd">
            <a:solidFill>
              <a:srgbClr val="0070C0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Овал 26"/>
          <p:cNvSpPr/>
          <p:nvPr/>
        </p:nvSpPr>
        <p:spPr>
          <a:xfrm>
            <a:off x="451714" y="3252615"/>
            <a:ext cx="256537" cy="256537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451714" y="2456823"/>
            <a:ext cx="256537" cy="256537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451714" y="4631563"/>
            <a:ext cx="256537" cy="256537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775937" y="2415742"/>
            <a:ext cx="5878863" cy="408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предоставлены 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комнаты в общежитии </a:t>
            </a:r>
            <a:r>
              <a:rPr lang="ru-RU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КемГИК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90000"/>
              </a:lnSpc>
            </a:pP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90000"/>
              </a:lnSpc>
            </a:pP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за 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группами иностранных студентов закрепляются кураторы из числа преподавателей, при необходимости назначаются индивидуальные 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кураторы</a:t>
            </a:r>
          </a:p>
          <a:p>
            <a:pPr>
              <a:lnSpc>
                <a:spcPct val="90000"/>
              </a:lnSpc>
            </a:pP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90000"/>
              </a:lnSpc>
            </a:pP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 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группам прикрепляются волонтеры из числа студентов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КемГИК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, которые сопровождают 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студентов 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в магазины, проводят экскурсии по городу, помогают в решении повседневных 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вопросов</a:t>
            </a:r>
          </a:p>
          <a:p>
            <a:pPr>
              <a:lnSpc>
                <a:spcPct val="90000"/>
              </a:lnSpc>
            </a:pP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90000"/>
              </a:lnSpc>
            </a:pP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введены 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дополнительные часы изучения русского языка в рамках основных образовательных программ, организованы дополнительные курсы русского 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языка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447496" y="5777231"/>
            <a:ext cx="256537" cy="256537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6886575" y="2456823"/>
            <a:ext cx="5016499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студентам оказывается помощь в соблюдении всех необходимых регистрационно-визовых формальностей: студенты своевременно ставятся на регистрационный учет, им оформляются однократные и многократные учебные 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визы</a:t>
            </a:r>
          </a:p>
          <a:p>
            <a:pPr>
              <a:lnSpc>
                <a:spcPct val="90000"/>
              </a:lnSpc>
            </a:pP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90000"/>
              </a:lnSpc>
            </a:pP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иностранные 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обучающиеся принимают активное участие в научных конференциях, концертах, творческих показах, фестивалях, выставках, 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конкурсах</a:t>
            </a:r>
          </a:p>
          <a:p>
            <a:pPr>
              <a:lnSpc>
                <a:spcPct val="90000"/>
              </a:lnSpc>
            </a:pP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90000"/>
              </a:lnSpc>
            </a:pP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на 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сайте вуза создан раздел «Обучение иностранных граждан» с информацией по вопросам обучения и пребывания в </a:t>
            </a:r>
            <a:r>
              <a:rPr lang="ru-RU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КемГИК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6634482" y="4503294"/>
            <a:ext cx="256537" cy="256537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6762750" y="1714945"/>
            <a:ext cx="0" cy="4096749"/>
          </a:xfrm>
          <a:prstGeom prst="line">
            <a:avLst/>
          </a:prstGeom>
          <a:solidFill>
            <a:srgbClr val="0070C0"/>
          </a:solidFill>
          <a:ln w="25400" cap="rnd">
            <a:solidFill>
              <a:srgbClr val="0070C0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Овал 34"/>
          <p:cNvSpPr/>
          <p:nvPr/>
        </p:nvSpPr>
        <p:spPr>
          <a:xfrm>
            <a:off x="6634482" y="3113731"/>
            <a:ext cx="256537" cy="256537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6634482" y="5648962"/>
            <a:ext cx="256537" cy="256537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Нашивка 23"/>
          <p:cNvSpPr/>
          <p:nvPr/>
        </p:nvSpPr>
        <p:spPr>
          <a:xfrm>
            <a:off x="473926" y="1500188"/>
            <a:ext cx="11429148" cy="719970"/>
          </a:xfrm>
          <a:prstGeom prst="chevron">
            <a:avLst>
              <a:gd name="adj" fmla="val 0"/>
            </a:avLst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5937" y="1631391"/>
            <a:ext cx="10171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Для адаптации иностранных обучающихся в академической </a:t>
            </a:r>
            <a:r>
              <a:rPr lang="ru-RU" sz="22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среде</a:t>
            </a:r>
            <a:endParaRPr lang="ru-RU" sz="22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24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18" y="147269"/>
            <a:ext cx="1038919" cy="736347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553032" y="88732"/>
            <a:ext cx="106102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СИБИРСКИЙ ГОСУДАРСТВЕННЫЙ ИНДУСТРИАЛЬНЫЙ УНИВЕРСИТЕТ (СИБГИУ)</a:t>
            </a:r>
            <a:endParaRPr lang="ru-RU" sz="2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3772" y="1"/>
            <a:ext cx="335902" cy="1028526"/>
            <a:chOff x="0" y="0"/>
            <a:chExt cx="335902" cy="1035050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0" y="151668"/>
              <a:ext cx="335902" cy="69186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0" y="0"/>
              <a:ext cx="335902" cy="151668"/>
            </a:xfrm>
            <a:prstGeom prst="rect">
              <a:avLst/>
            </a:prstGeom>
            <a:solidFill>
              <a:srgbClr val="1D50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0" y="843531"/>
              <a:ext cx="335902" cy="191519"/>
            </a:xfrm>
            <a:prstGeom prst="rect">
              <a:avLst/>
            </a:prstGeom>
            <a:solidFill>
              <a:srgbClr val="014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</p:grpSp>
      <p:cxnSp>
        <p:nvCxnSpPr>
          <p:cNvPr id="23" name="Прямая соединительная линия 22"/>
          <p:cNvCxnSpPr/>
          <p:nvPr/>
        </p:nvCxnSpPr>
        <p:spPr>
          <a:xfrm>
            <a:off x="0" y="1028527"/>
            <a:ext cx="9725025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http://s2.fotokto.ru/photo/full/647/6470643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" t="12058" r="-31" b="3149"/>
          <a:stretch/>
        </p:blipFill>
        <p:spPr bwMode="auto">
          <a:xfrm>
            <a:off x="-12103" y="1042839"/>
            <a:ext cx="12192000" cy="581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-3773" y="1028527"/>
            <a:ext cx="12192000" cy="585506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5" name="Группа 24"/>
          <p:cNvGrpSpPr/>
          <p:nvPr/>
        </p:nvGrpSpPr>
        <p:grpSpPr>
          <a:xfrm>
            <a:off x="6985000" y="5470601"/>
            <a:ext cx="4680576" cy="923330"/>
            <a:chOff x="6825624" y="5476201"/>
            <a:chExt cx="4680576" cy="923330"/>
          </a:xfrm>
        </p:grpSpPr>
        <p:sp>
          <p:nvSpPr>
            <p:cNvPr id="26" name="TextBox 25"/>
            <p:cNvSpPr txBox="1"/>
            <p:nvPr/>
          </p:nvSpPr>
          <p:spPr>
            <a:xfrm>
              <a:off x="6825624" y="5476201"/>
              <a:ext cx="468057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 smtClean="0">
                  <a:solidFill>
                    <a:srgbClr val="00B0F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539</a:t>
              </a:r>
              <a:endParaRPr lang="ru-RU" sz="1600" dirty="0">
                <a:solidFill>
                  <a:srgbClr val="00B0F0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223596" y="5614700"/>
              <a:ext cx="29290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rgbClr val="00B0F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иностранных </a:t>
              </a:r>
              <a:r>
                <a:rPr lang="ru-RU" b="1" dirty="0" smtClean="0">
                  <a:solidFill>
                    <a:srgbClr val="00B0F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студента</a:t>
              </a:r>
            </a:p>
            <a:p>
              <a:r>
                <a:rPr lang="ru-RU" b="1" dirty="0" smtClean="0">
                  <a:solidFill>
                    <a:srgbClr val="00B0F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из разных стран</a:t>
              </a:r>
              <a:endParaRPr lang="ru-RU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995610" y="2714994"/>
            <a:ext cx="510039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информационные встречи 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по 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разъяснению особенностей правового положения иностранных граждан 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 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Российской 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Федерации</a:t>
            </a:r>
          </a:p>
          <a:p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корректирующие 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курсы 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по русскому 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языку и научной 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речи</a:t>
            </a:r>
            <a:endParaRPr lang="ru-RU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795882" y="1948451"/>
            <a:ext cx="1" cy="2539197"/>
          </a:xfrm>
          <a:prstGeom prst="line">
            <a:avLst/>
          </a:prstGeom>
          <a:solidFill>
            <a:srgbClr val="0070C0"/>
          </a:solidFill>
          <a:ln w="25400" cap="rnd">
            <a:solidFill>
              <a:srgbClr val="0070C0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Овал 29"/>
          <p:cNvSpPr/>
          <p:nvPr/>
        </p:nvSpPr>
        <p:spPr>
          <a:xfrm>
            <a:off x="667614" y="4345411"/>
            <a:ext cx="256537" cy="256537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Нашивка 30"/>
          <p:cNvSpPr/>
          <p:nvPr/>
        </p:nvSpPr>
        <p:spPr>
          <a:xfrm>
            <a:off x="553032" y="1589087"/>
            <a:ext cx="5539195" cy="1015663"/>
          </a:xfrm>
          <a:prstGeom prst="chevron">
            <a:avLst>
              <a:gd name="adj" fmla="val 0"/>
            </a:avLst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667614" y="3168023"/>
            <a:ext cx="256537" cy="256537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991837" y="1741488"/>
            <a:ext cx="44846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 первокурсниками в </a:t>
            </a:r>
            <a:r>
              <a:rPr lang="ru-RU" sz="2000" b="1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СибГИУ</a:t>
            </a:r>
            <a:r>
              <a:rPr lang="ru-RU" sz="20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проводятся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85000" y="1492375"/>
            <a:ext cx="4775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4472C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При Объединенном совете обучающихся работает Союз иностранных студентов. </a:t>
            </a:r>
            <a:endParaRPr lang="ru-RU" sz="2400" b="1" dirty="0" smtClean="0">
              <a:solidFill>
                <a:srgbClr val="4472C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ru-RU" sz="2000" dirty="0" smtClean="0">
              <a:solidFill>
                <a:srgbClr val="4472C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2000" dirty="0" smtClean="0">
                <a:solidFill>
                  <a:srgbClr val="4472C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Руководитель </a:t>
            </a:r>
            <a:r>
              <a:rPr lang="ru-RU" sz="2000" dirty="0">
                <a:solidFill>
                  <a:srgbClr val="4472C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Союза иностранных студентов – Мирзоев Б.М., </a:t>
            </a:r>
            <a:endParaRPr lang="ru-RU" sz="2000" dirty="0" smtClean="0">
              <a:solidFill>
                <a:srgbClr val="4472C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2000" dirty="0" smtClean="0">
                <a:solidFill>
                  <a:srgbClr val="4472C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обучающийся </a:t>
            </a:r>
            <a:r>
              <a:rPr lang="ru-RU" sz="2000" dirty="0">
                <a:solidFill>
                  <a:srgbClr val="4472C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Института информационных технологий </a:t>
            </a:r>
            <a:endParaRPr lang="ru-RU" sz="2000" dirty="0" smtClean="0">
              <a:solidFill>
                <a:srgbClr val="4472C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2000" dirty="0" smtClean="0">
                <a:solidFill>
                  <a:srgbClr val="4472C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 </a:t>
            </a:r>
            <a:r>
              <a:rPr lang="ru-RU" sz="2000" dirty="0">
                <a:solidFill>
                  <a:srgbClr val="4472C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автоматизированных систем</a:t>
            </a:r>
            <a:r>
              <a:rPr lang="ru-RU" sz="2000" dirty="0">
                <a:solidFill>
                  <a:srgbClr val="00B0F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endParaRPr lang="ru-RU" sz="2400" b="1" dirty="0">
              <a:solidFill>
                <a:srgbClr val="00B0F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86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18" y="147269"/>
            <a:ext cx="1038919" cy="736347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553032" y="88732"/>
            <a:ext cx="106102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КУЗБАССКАЯ ГОСУДАРСТВЕННАЯ СЕЛЬСКОХОЗЯЙСТВЕННАЯ АКАДЕМИЯ (КУЗГСХА)</a:t>
            </a:r>
            <a:endParaRPr lang="ru-RU" sz="2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3772" y="1"/>
            <a:ext cx="335902" cy="1028526"/>
            <a:chOff x="0" y="0"/>
            <a:chExt cx="335902" cy="1035050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0" y="151668"/>
              <a:ext cx="335902" cy="69186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0" y="0"/>
              <a:ext cx="335902" cy="151668"/>
            </a:xfrm>
            <a:prstGeom prst="rect">
              <a:avLst/>
            </a:prstGeom>
            <a:solidFill>
              <a:srgbClr val="1D50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0" y="843531"/>
              <a:ext cx="335902" cy="191519"/>
            </a:xfrm>
            <a:prstGeom prst="rect">
              <a:avLst/>
            </a:prstGeom>
            <a:solidFill>
              <a:srgbClr val="014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</p:grpSp>
      <p:cxnSp>
        <p:nvCxnSpPr>
          <p:cNvPr id="23" name="Прямая соединительная линия 22"/>
          <p:cNvCxnSpPr/>
          <p:nvPr/>
        </p:nvCxnSpPr>
        <p:spPr>
          <a:xfrm>
            <a:off x="0" y="1028527"/>
            <a:ext cx="9725025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https://postupi.online/images/images1366/43/797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92" b="9550"/>
          <a:stretch/>
        </p:blipFill>
        <p:spPr bwMode="auto">
          <a:xfrm>
            <a:off x="3772" y="1028527"/>
            <a:ext cx="12192000" cy="582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-3773" y="1028527"/>
            <a:ext cx="12192000" cy="585506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991836" y="2263342"/>
            <a:ext cx="9993664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Для  студентов-иностранцев организованы курсы по русскому языку. 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Период 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обучения – первый семестр первого 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курса </a:t>
            </a:r>
          </a:p>
          <a:p>
            <a:pPr>
              <a:lnSpc>
                <a:spcPct val="90000"/>
              </a:lnSpc>
            </a:pP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90000"/>
              </a:lnSpc>
            </a:pP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Иностранных 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студентов привлекают в ряды студенческого актива – студенческий клуб, спортивный клуб, волонтерские, добровольческие, патриотические организации, штаб РСО, студенческий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медиацентр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и 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прочее</a:t>
            </a:r>
          </a:p>
          <a:p>
            <a:pPr>
              <a:lnSpc>
                <a:spcPct val="90000"/>
              </a:lnSpc>
            </a:pP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90000"/>
              </a:lnSpc>
            </a:pP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К учебным группам  иностранцев прикреплены кураторы 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из 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числа ППС и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тьюторы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из числа студентов-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старшкурсников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академии. 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Работа 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ведется непрерывно на протяжении всего периода 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обучения</a:t>
            </a:r>
          </a:p>
          <a:p>
            <a:pPr>
              <a:lnSpc>
                <a:spcPct val="90000"/>
              </a:lnSpc>
            </a:pP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90000"/>
              </a:lnSpc>
            </a:pP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Профориентационные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встречи проводятся 1 раз в семестр.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795882" y="1592851"/>
            <a:ext cx="0" cy="3598350"/>
          </a:xfrm>
          <a:prstGeom prst="line">
            <a:avLst/>
          </a:prstGeom>
          <a:solidFill>
            <a:srgbClr val="0070C0"/>
          </a:solidFill>
          <a:ln w="25400" cap="rnd">
            <a:solidFill>
              <a:srgbClr val="0070C0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Овал 32"/>
          <p:cNvSpPr/>
          <p:nvPr/>
        </p:nvSpPr>
        <p:spPr>
          <a:xfrm>
            <a:off x="667614" y="3304011"/>
            <a:ext cx="256537" cy="256537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Нашивка 33"/>
          <p:cNvSpPr/>
          <p:nvPr/>
        </p:nvSpPr>
        <p:spPr>
          <a:xfrm>
            <a:off x="689826" y="1347788"/>
            <a:ext cx="10295674" cy="719970"/>
          </a:xfrm>
          <a:prstGeom prst="chevron">
            <a:avLst>
              <a:gd name="adj" fmla="val 0"/>
            </a:avLst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91837" y="1478991"/>
            <a:ext cx="3568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Направления работы</a:t>
            </a:r>
            <a:endParaRPr lang="ru-RU" sz="20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667614" y="2520323"/>
            <a:ext cx="256537" cy="256537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667614" y="4349232"/>
            <a:ext cx="256537" cy="256537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667614" y="5035032"/>
            <a:ext cx="256537" cy="256537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991837" y="5589972"/>
            <a:ext cx="4569052" cy="923330"/>
            <a:chOff x="6829651" y="5603501"/>
            <a:chExt cx="4569052" cy="923330"/>
          </a:xfrm>
        </p:grpSpPr>
        <p:sp>
          <p:nvSpPr>
            <p:cNvPr id="24" name="TextBox 23"/>
            <p:cNvSpPr txBox="1"/>
            <p:nvPr/>
          </p:nvSpPr>
          <p:spPr>
            <a:xfrm>
              <a:off x="6829651" y="5603501"/>
              <a:ext cx="685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 smtClean="0">
                  <a:solidFill>
                    <a:srgbClr val="00B0F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8</a:t>
              </a:r>
              <a:endParaRPr lang="ru-RU" sz="1600" dirty="0">
                <a:solidFill>
                  <a:srgbClr val="00B0F0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414823" y="5742000"/>
              <a:ext cx="18582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rgbClr val="00B0F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иностранных </a:t>
              </a:r>
              <a:endParaRPr lang="ru-RU" b="1" dirty="0" smtClean="0">
                <a:solidFill>
                  <a:srgbClr val="00B0F0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r>
                <a:rPr lang="ru-RU" b="1" dirty="0" smtClean="0">
                  <a:solidFill>
                    <a:srgbClr val="00B0F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студента</a:t>
              </a:r>
            </a:p>
          </p:txBody>
        </p:sp>
        <p:sp>
          <p:nvSpPr>
            <p:cNvPr id="4" name="Правая фигурная скобка 3"/>
            <p:cNvSpPr/>
            <p:nvPr/>
          </p:nvSpPr>
          <p:spPr>
            <a:xfrm>
              <a:off x="9131300" y="5603501"/>
              <a:ext cx="217924" cy="923330"/>
            </a:xfrm>
            <a:prstGeom prst="rightBrace">
              <a:avLst>
                <a:gd name="adj1" fmla="val 44732"/>
                <a:gd name="adj2" fmla="val 50000"/>
              </a:avLst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9538898" y="5728472"/>
              <a:ext cx="18598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rgbClr val="00B0F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4  </a:t>
              </a:r>
              <a:r>
                <a:rPr lang="ru-RU" dirty="0" smtClean="0">
                  <a:solidFill>
                    <a:srgbClr val="00B0F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Таджикистан</a:t>
              </a:r>
            </a:p>
            <a:p>
              <a:r>
                <a:rPr lang="ru-RU" b="1" dirty="0" smtClean="0">
                  <a:solidFill>
                    <a:srgbClr val="00B0F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4  </a:t>
              </a:r>
              <a:r>
                <a:rPr lang="ru-RU" dirty="0" smtClean="0">
                  <a:solidFill>
                    <a:srgbClr val="00B0F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Белоруссия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727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52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18" y="147269"/>
            <a:ext cx="1038919" cy="736347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553032" y="88732"/>
            <a:ext cx="1061026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КОНКУРС К 300-ЛЕТИЮ КУЗБАССА </a:t>
            </a:r>
            <a:r>
              <a:rPr lang="ru-RU" sz="2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ИНОСТРАННЫХ СТУДЕНТОВ</a:t>
            </a:r>
            <a:r>
              <a:rPr lang="ru-RU" sz="2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(15 апреля-15 мая 2021)</a:t>
            </a:r>
            <a:endParaRPr lang="ru-RU" sz="2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3772" y="1"/>
            <a:ext cx="335902" cy="1028526"/>
            <a:chOff x="0" y="0"/>
            <a:chExt cx="335902" cy="1035050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0" y="151668"/>
              <a:ext cx="335902" cy="69186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0" y="0"/>
              <a:ext cx="335902" cy="151668"/>
            </a:xfrm>
            <a:prstGeom prst="rect">
              <a:avLst/>
            </a:prstGeom>
            <a:solidFill>
              <a:srgbClr val="1D50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0" y="843531"/>
              <a:ext cx="335902" cy="191519"/>
            </a:xfrm>
            <a:prstGeom prst="rect">
              <a:avLst/>
            </a:prstGeom>
            <a:solidFill>
              <a:srgbClr val="014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</p:grpSp>
      <p:cxnSp>
        <p:nvCxnSpPr>
          <p:cNvPr id="23" name="Прямая соединительная линия 22"/>
          <p:cNvCxnSpPr/>
          <p:nvPr/>
        </p:nvCxnSpPr>
        <p:spPr>
          <a:xfrm>
            <a:off x="0" y="1028527"/>
            <a:ext cx="10218057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03518" y="3320056"/>
            <a:ext cx="3704386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Н</a:t>
            </a:r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ОЦ </a:t>
            </a:r>
            <a:r>
              <a:rPr lang="ru-RU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«Кузбасс» проводит онлайн-конкурс, </a:t>
            </a:r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приуроченный </a:t>
            </a:r>
            <a:r>
              <a:rPr lang="ru-RU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в 300-летию промышленного освоения </a:t>
            </a:r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региона</a:t>
            </a:r>
            <a:endParaRPr lang="ru-RU" sz="1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526388" y="3077747"/>
            <a:ext cx="9133368" cy="53964"/>
          </a:xfrm>
          <a:prstGeom prst="line">
            <a:avLst/>
          </a:prstGeom>
          <a:ln w="19050">
            <a:solidFill>
              <a:srgbClr val="4472C4"/>
            </a:solidFill>
            <a:prstDash val="sys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271" y="1880316"/>
            <a:ext cx="1020188" cy="1206223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126409" y="3075183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407905" y="3320056"/>
            <a:ext cx="34593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Тест на знание </a:t>
            </a:r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истории</a:t>
            </a:r>
          </a:p>
          <a:p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развития </a:t>
            </a:r>
            <a:r>
              <a:rPr lang="ru-RU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Кузбасса, </a:t>
            </a:r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известных достопримечательностей Кузбасса </a:t>
            </a:r>
            <a:endParaRPr lang="ru-RU" b="1" dirty="0">
              <a:solidFill>
                <a:srgbClr val="4472C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1572185" y="2922940"/>
            <a:ext cx="362857" cy="362857"/>
            <a:chOff x="6027531" y="3125167"/>
            <a:chExt cx="362857" cy="362857"/>
          </a:xfrm>
        </p:grpSpPr>
        <p:sp>
          <p:nvSpPr>
            <p:cNvPr id="27" name="Овал 26"/>
            <p:cNvSpPr/>
            <p:nvPr/>
          </p:nvSpPr>
          <p:spPr>
            <a:xfrm>
              <a:off x="6027531" y="3125167"/>
              <a:ext cx="362857" cy="362857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6126409" y="3224045"/>
              <a:ext cx="165100" cy="1651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0" name="Рисунок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607" y="1887855"/>
            <a:ext cx="1274852" cy="1250962"/>
          </a:xfrm>
          <a:prstGeom prst="rect">
            <a:avLst/>
          </a:prstGeom>
        </p:spPr>
      </p:pic>
      <p:grpSp>
        <p:nvGrpSpPr>
          <p:cNvPr id="31" name="Группа 30"/>
          <p:cNvGrpSpPr/>
          <p:nvPr/>
        </p:nvGrpSpPr>
        <p:grpSpPr>
          <a:xfrm>
            <a:off x="9536338" y="2922940"/>
            <a:ext cx="362857" cy="362857"/>
            <a:chOff x="6027531" y="3125167"/>
            <a:chExt cx="362857" cy="362857"/>
          </a:xfrm>
        </p:grpSpPr>
        <p:sp>
          <p:nvSpPr>
            <p:cNvPr id="32" name="Овал 31"/>
            <p:cNvSpPr/>
            <p:nvPr/>
          </p:nvSpPr>
          <p:spPr>
            <a:xfrm>
              <a:off x="6027531" y="3125167"/>
              <a:ext cx="362857" cy="362857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Овал 32"/>
            <p:cNvSpPr/>
            <p:nvPr/>
          </p:nvSpPr>
          <p:spPr>
            <a:xfrm>
              <a:off x="6126409" y="3224045"/>
              <a:ext cx="165100" cy="1651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7942520" y="3320056"/>
            <a:ext cx="408290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Подготовка и размещение участниками конкурса видеороликов по темам</a:t>
            </a:r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  <a:p>
            <a:endParaRPr lang="ru-RU" sz="1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- «Кузбасс – территория возможностей</a:t>
            </a: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»</a:t>
            </a:r>
            <a:endParaRPr lang="ru-RU" sz="12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- «Кузбасс студенческий</a:t>
            </a: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»</a:t>
            </a:r>
            <a:endParaRPr lang="ru-RU" sz="12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- «Кузбасс – взгляд в будущее</a:t>
            </a: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»</a:t>
            </a:r>
            <a:endParaRPr lang="ru-RU" sz="12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- «Кузбасс и творчество для меня</a:t>
            </a: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»</a:t>
            </a:r>
            <a:endParaRPr lang="ru-RU" sz="12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- «Мои любимые места в Кузбассе</a:t>
            </a: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»</a:t>
            </a:r>
            <a:endParaRPr lang="ru-RU" sz="12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- </a:t>
            </a: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Свободный </a:t>
            </a:r>
            <a:r>
              <a:rPr lang="ru-RU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выбор темы участником конкурса </a:t>
            </a: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ru-RU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о Кузбассе</a:t>
            </a: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  <a:endParaRPr lang="ru-RU" sz="12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ru-RU" sz="1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6093073" y="3134593"/>
            <a:ext cx="5913376" cy="2848191"/>
          </a:xfrm>
          <a:custGeom>
            <a:avLst/>
            <a:gdLst>
              <a:gd name="connsiteX0" fmla="*/ 5986130 w 8061770"/>
              <a:gd name="connsiteY0" fmla="*/ 0 h 3125972"/>
              <a:gd name="connsiteX1" fmla="*/ 7793665 w 8061770"/>
              <a:gd name="connsiteY1" fmla="*/ 499730 h 3125972"/>
              <a:gd name="connsiteX2" fmla="*/ 7623544 w 8061770"/>
              <a:gd name="connsiteY2" fmla="*/ 2711303 h 3125972"/>
              <a:gd name="connsiteX3" fmla="*/ 3785191 w 8061770"/>
              <a:gd name="connsiteY3" fmla="*/ 3083442 h 3125972"/>
              <a:gd name="connsiteX4" fmla="*/ 797442 w 8061770"/>
              <a:gd name="connsiteY4" fmla="*/ 3083442 h 3125972"/>
              <a:gd name="connsiteX5" fmla="*/ 0 w 8061770"/>
              <a:gd name="connsiteY5" fmla="*/ 3125972 h 312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61770" h="3125972">
                <a:moveTo>
                  <a:pt x="5986130" y="0"/>
                </a:moveTo>
                <a:cubicBezTo>
                  <a:pt x="6753446" y="23923"/>
                  <a:pt x="7520763" y="47846"/>
                  <a:pt x="7793665" y="499730"/>
                </a:cubicBezTo>
                <a:cubicBezTo>
                  <a:pt x="8066567" y="951614"/>
                  <a:pt x="8291623" y="2280684"/>
                  <a:pt x="7623544" y="2711303"/>
                </a:cubicBezTo>
                <a:cubicBezTo>
                  <a:pt x="6955465" y="3141922"/>
                  <a:pt x="4922875" y="3021419"/>
                  <a:pt x="3785191" y="3083442"/>
                </a:cubicBezTo>
                <a:cubicBezTo>
                  <a:pt x="2647507" y="3145465"/>
                  <a:pt x="1428307" y="3076354"/>
                  <a:pt x="797442" y="3083442"/>
                </a:cubicBezTo>
                <a:cubicBezTo>
                  <a:pt x="166577" y="3090530"/>
                  <a:pt x="83288" y="3108251"/>
                  <a:pt x="0" y="3125972"/>
                </a:cubicBezTo>
              </a:path>
            </a:pathLst>
          </a:custGeom>
          <a:noFill/>
          <a:ln w="19050">
            <a:solidFill>
              <a:srgbClr val="4472C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9" name="Группа 38"/>
          <p:cNvGrpSpPr/>
          <p:nvPr/>
        </p:nvGrpSpPr>
        <p:grpSpPr>
          <a:xfrm>
            <a:off x="5940557" y="5787303"/>
            <a:ext cx="362857" cy="362857"/>
            <a:chOff x="6027531" y="3125167"/>
            <a:chExt cx="362857" cy="362857"/>
          </a:xfrm>
        </p:grpSpPr>
        <p:sp>
          <p:nvSpPr>
            <p:cNvPr id="40" name="Овал 39"/>
            <p:cNvSpPr/>
            <p:nvPr/>
          </p:nvSpPr>
          <p:spPr>
            <a:xfrm>
              <a:off x="6027531" y="3125167"/>
              <a:ext cx="362857" cy="362857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Овал 40"/>
            <p:cNvSpPr/>
            <p:nvPr/>
          </p:nvSpPr>
          <p:spPr>
            <a:xfrm>
              <a:off x="6126409" y="3224045"/>
              <a:ext cx="165100" cy="1651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5324848" y="1252629"/>
            <a:ext cx="1001213" cy="2041794"/>
            <a:chOff x="5505994" y="1252629"/>
            <a:chExt cx="1001213" cy="2041794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5994" y="1888942"/>
              <a:ext cx="1001213" cy="1224414"/>
            </a:xfrm>
            <a:prstGeom prst="rect">
              <a:avLst/>
            </a:prstGeom>
          </p:spPr>
        </p:pic>
        <p:grpSp>
          <p:nvGrpSpPr>
            <p:cNvPr id="46" name="Группа 45"/>
            <p:cNvGrpSpPr/>
            <p:nvPr/>
          </p:nvGrpSpPr>
          <p:grpSpPr>
            <a:xfrm>
              <a:off x="5825172" y="2931566"/>
              <a:ext cx="362857" cy="362857"/>
              <a:chOff x="6027531" y="3125167"/>
              <a:chExt cx="362857" cy="362857"/>
            </a:xfrm>
          </p:grpSpPr>
          <p:sp>
            <p:nvSpPr>
              <p:cNvPr id="47" name="Овал 46"/>
              <p:cNvSpPr/>
              <p:nvPr/>
            </p:nvSpPr>
            <p:spPr>
              <a:xfrm>
                <a:off x="6027531" y="3125167"/>
                <a:ext cx="362857" cy="362857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8" name="Овал 47"/>
              <p:cNvSpPr/>
              <p:nvPr/>
            </p:nvSpPr>
            <p:spPr>
              <a:xfrm>
                <a:off x="6126409" y="3224045"/>
                <a:ext cx="165100" cy="1651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9" name="TextBox 48"/>
            <p:cNvSpPr txBox="1"/>
            <p:nvPr/>
          </p:nvSpPr>
          <p:spPr>
            <a:xfrm>
              <a:off x="5559202" y="1252629"/>
              <a:ext cx="894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 </a:t>
              </a:r>
              <a:r>
                <a:rPr lang="ru-RU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этап</a:t>
              </a:r>
              <a:endParaRPr 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9291632" y="1244003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II </a:t>
            </a:r>
            <a:r>
              <a:rPr lang="ru-RU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этап</a:t>
            </a:r>
            <a:endParaRPr lang="ru-RU" b="1" dirty="0">
              <a:solidFill>
                <a:schemeClr val="accent1">
                  <a:lumMod val="60000"/>
                  <a:lumOff val="4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03518" y="5246881"/>
            <a:ext cx="5039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Будут </a:t>
            </a:r>
            <a:r>
              <a:rPr lang="ru-RU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выбраны </a:t>
            </a:r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5 </a:t>
            </a:r>
            <a:r>
              <a:rPr lang="ru-RU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победителей, предусмотрены поощрительные призы для авторов работ с высокими оценками </a:t>
            </a:r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жюри</a:t>
            </a:r>
            <a:endParaRPr lang="ru-RU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898" y="4427541"/>
            <a:ext cx="1268347" cy="1316050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703518" y="4806009"/>
            <a:ext cx="1391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Результат</a:t>
            </a:r>
            <a:endParaRPr lang="ru-RU" b="1" dirty="0">
              <a:solidFill>
                <a:schemeClr val="accent1">
                  <a:lumMod val="60000"/>
                  <a:lumOff val="4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03518" y="1244003"/>
            <a:ext cx="2316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Конкурс в 2 этапа</a:t>
            </a:r>
            <a:endParaRPr lang="ru-RU" b="1" dirty="0">
              <a:solidFill>
                <a:schemeClr val="accent1">
                  <a:lumMod val="60000"/>
                  <a:lumOff val="4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02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3000">
              <a:schemeClr val="bg1">
                <a:lumMod val="95000"/>
              </a:schemeClr>
            </a:gs>
            <a:gs pos="65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18" y="147269"/>
            <a:ext cx="1038919" cy="7363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3032" y="238279"/>
            <a:ext cx="9743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ИЗУЧЕНИЕ И ПРЕПОДАВАНИЕ РОДНЫХ ЯЗЫКОВ</a:t>
            </a:r>
            <a:endParaRPr lang="ru-RU" sz="2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0" y="0"/>
            <a:ext cx="335902" cy="1039813"/>
            <a:chOff x="0" y="0"/>
            <a:chExt cx="335902" cy="103505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151668"/>
              <a:ext cx="335902" cy="69186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0" y="0"/>
              <a:ext cx="335902" cy="151668"/>
            </a:xfrm>
            <a:prstGeom prst="rect">
              <a:avLst/>
            </a:prstGeom>
            <a:solidFill>
              <a:srgbClr val="1D50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0" y="843531"/>
              <a:ext cx="335902" cy="191519"/>
            </a:xfrm>
            <a:prstGeom prst="rect">
              <a:avLst/>
            </a:prstGeom>
            <a:solidFill>
              <a:srgbClr val="014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</p:grpSp>
      <p:cxnSp>
        <p:nvCxnSpPr>
          <p:cNvPr id="10" name="Прямая соединительная линия 9"/>
          <p:cNvCxnSpPr/>
          <p:nvPr/>
        </p:nvCxnSpPr>
        <p:spPr>
          <a:xfrm>
            <a:off x="0" y="1028700"/>
            <a:ext cx="9725025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851" y="2930173"/>
            <a:ext cx="417577" cy="105461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624" y="2933221"/>
            <a:ext cx="417577" cy="105156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713" y="2933221"/>
            <a:ext cx="417577" cy="105156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802" y="2933221"/>
            <a:ext cx="417577" cy="105156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891" y="2933221"/>
            <a:ext cx="417577" cy="105156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80" y="2933221"/>
            <a:ext cx="417577" cy="1051562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069" y="2933221"/>
            <a:ext cx="417577" cy="105156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158" y="2933221"/>
            <a:ext cx="417577" cy="1051562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247" y="2933221"/>
            <a:ext cx="417577" cy="1051562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336" y="2933221"/>
            <a:ext cx="417577" cy="1051562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425" y="2933221"/>
            <a:ext cx="417577" cy="1051562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499" y="2930173"/>
            <a:ext cx="417577" cy="1054610"/>
          </a:xfrm>
          <a:prstGeom prst="rect">
            <a:avLst/>
          </a:prstGeom>
        </p:spPr>
      </p:pic>
      <p:sp>
        <p:nvSpPr>
          <p:cNvPr id="45" name="Правая фигурная скобка 44"/>
          <p:cNvSpPr/>
          <p:nvPr/>
        </p:nvSpPr>
        <p:spPr>
          <a:xfrm rot="16200000">
            <a:off x="5633187" y="-2293513"/>
            <a:ext cx="461382" cy="9346038"/>
          </a:xfrm>
          <a:prstGeom prst="rightBrace">
            <a:avLst>
              <a:gd name="adj1" fmla="val 68250"/>
              <a:gd name="adj2" fmla="val 50000"/>
            </a:avLst>
          </a:prstGeom>
          <a:ln w="1905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авая фигурная скобка 45"/>
          <p:cNvSpPr/>
          <p:nvPr/>
        </p:nvSpPr>
        <p:spPr>
          <a:xfrm rot="5400000">
            <a:off x="4404269" y="1146572"/>
            <a:ext cx="461382" cy="6718084"/>
          </a:xfrm>
          <a:prstGeom prst="rightBrace">
            <a:avLst>
              <a:gd name="adj1" fmla="val 68250"/>
              <a:gd name="adj2" fmla="val 50164"/>
            </a:avLst>
          </a:prstGeom>
          <a:ln w="1905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авая фигурная скобка 46"/>
          <p:cNvSpPr/>
          <p:nvPr/>
        </p:nvSpPr>
        <p:spPr>
          <a:xfrm rot="5400000">
            <a:off x="9338299" y="3537708"/>
            <a:ext cx="461382" cy="1935810"/>
          </a:xfrm>
          <a:prstGeom prst="rightBrace">
            <a:avLst>
              <a:gd name="adj1" fmla="val 31347"/>
              <a:gd name="adj2" fmla="val 50164"/>
            </a:avLst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2" name="Группа 51"/>
          <p:cNvGrpSpPr/>
          <p:nvPr/>
        </p:nvGrpSpPr>
        <p:grpSpPr>
          <a:xfrm>
            <a:off x="2879671" y="4712848"/>
            <a:ext cx="4019665" cy="769441"/>
            <a:chOff x="2616433" y="4805722"/>
            <a:chExt cx="4019665" cy="769441"/>
          </a:xfrm>
        </p:grpSpPr>
        <p:sp>
          <p:nvSpPr>
            <p:cNvPr id="49" name="Прямоугольник 48"/>
            <p:cNvSpPr/>
            <p:nvPr/>
          </p:nvSpPr>
          <p:spPr>
            <a:xfrm>
              <a:off x="3489087" y="4867278"/>
              <a:ext cx="314701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 smtClean="0">
                  <a:solidFill>
                    <a:srgbClr val="4472C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учителей преподают </a:t>
              </a:r>
              <a:r>
                <a:rPr lang="ru-RU" b="1" dirty="0" err="1" smtClean="0">
                  <a:solidFill>
                    <a:srgbClr val="4472C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шорский</a:t>
              </a:r>
              <a:r>
                <a:rPr lang="ru-RU" b="1" dirty="0" smtClean="0">
                  <a:solidFill>
                    <a:srgbClr val="4472C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язык</a:t>
              </a:r>
              <a:endParaRPr lang="en-US" b="1" dirty="0">
                <a:solidFill>
                  <a:srgbClr val="4472C4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616433" y="4805722"/>
              <a:ext cx="10382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dirty="0" smtClean="0">
                  <a:solidFill>
                    <a:srgbClr val="4472C4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10</a:t>
              </a:r>
              <a:endParaRPr lang="ru-RU" sz="4400" dirty="0">
                <a:solidFill>
                  <a:srgbClr val="4472C4"/>
                </a:solidFill>
              </a:endParaRPr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2800801" y="1218311"/>
            <a:ext cx="7463906" cy="923330"/>
            <a:chOff x="2267926" y="1314008"/>
            <a:chExt cx="7463906" cy="923330"/>
          </a:xfrm>
        </p:grpSpPr>
        <p:sp>
          <p:nvSpPr>
            <p:cNvPr id="48" name="Прямоугольник 47"/>
            <p:cNvSpPr/>
            <p:nvPr/>
          </p:nvSpPr>
          <p:spPr>
            <a:xfrm>
              <a:off x="3289325" y="1338462"/>
              <a:ext cx="644250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b="1" dirty="0" smtClean="0">
                  <a:solidFill>
                    <a:srgbClr val="4472C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учителей </a:t>
              </a:r>
              <a:r>
                <a:rPr lang="ru-RU" sz="2400" b="1" dirty="0">
                  <a:solidFill>
                    <a:srgbClr val="4472C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в </a:t>
              </a:r>
              <a:r>
                <a:rPr lang="ru-RU" sz="2400" b="1" dirty="0" smtClean="0">
                  <a:solidFill>
                    <a:srgbClr val="4472C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Кузбассе преподают </a:t>
              </a:r>
            </a:p>
            <a:p>
              <a:r>
                <a:rPr lang="ru-RU" sz="2400" b="1" dirty="0" smtClean="0">
                  <a:solidFill>
                    <a:srgbClr val="4472C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языки </a:t>
              </a:r>
              <a:r>
                <a:rPr lang="ru-RU" sz="2400" b="1" dirty="0">
                  <a:solidFill>
                    <a:srgbClr val="4472C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коренных народов</a:t>
              </a:r>
              <a:r>
                <a:rPr lang="ru-RU" sz="2400" dirty="0">
                  <a:solidFill>
                    <a:srgbClr val="4472C4"/>
                  </a:solidFill>
                </a:rPr>
                <a:t> </a:t>
              </a:r>
              <a:endParaRPr lang="en-US" sz="2400" b="1" dirty="0">
                <a:solidFill>
                  <a:srgbClr val="4472C4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 flipH="1">
              <a:off x="2267926" y="1314008"/>
              <a:ext cx="112601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solidFill>
                    <a:srgbClr val="4472C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  <a:endParaRPr lang="ru-RU" sz="5400" dirty="0"/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8225221" y="4712848"/>
            <a:ext cx="3652867" cy="769441"/>
            <a:chOff x="8086992" y="4712848"/>
            <a:chExt cx="3652867" cy="769441"/>
          </a:xfrm>
        </p:grpSpPr>
        <p:sp>
          <p:nvSpPr>
            <p:cNvPr id="54" name="Прямоугольник 53"/>
            <p:cNvSpPr/>
            <p:nvPr/>
          </p:nvSpPr>
          <p:spPr>
            <a:xfrm>
              <a:off x="8592848" y="4757570"/>
              <a:ext cx="314701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учителя преподают </a:t>
              </a:r>
              <a:r>
                <a:rPr lang="ru-RU" b="1" dirty="0" err="1" smtClean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телеутский</a:t>
              </a:r>
              <a:r>
                <a:rPr lang="ru-RU" b="1" dirty="0" smtClean="0">
                  <a:solidFill>
                    <a:schemeClr val="bg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язык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086992" y="4712848"/>
              <a:ext cx="6254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dirty="0" smtClean="0">
                  <a:solidFill>
                    <a:schemeClr val="bg1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</a:t>
              </a:r>
              <a:endParaRPr lang="ru-RU" sz="44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4864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3"/>
          <a:stretch/>
        </p:blipFill>
        <p:spPr>
          <a:xfrm>
            <a:off x="6791470" y="3288525"/>
            <a:ext cx="5400529" cy="3569475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5086135" y="3481854"/>
            <a:ext cx="7105864" cy="336354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2" name="Прямая соединительная линия 121"/>
          <p:cNvCxnSpPr/>
          <p:nvPr/>
        </p:nvCxnSpPr>
        <p:spPr>
          <a:xfrm>
            <a:off x="7741018" y="1846122"/>
            <a:ext cx="7919" cy="610341"/>
          </a:xfrm>
          <a:prstGeom prst="line">
            <a:avLst/>
          </a:prstGeom>
          <a:solidFill>
            <a:srgbClr val="00B0F0"/>
          </a:solidFill>
          <a:ln w="25400" cap="rnd">
            <a:solidFill>
              <a:srgbClr val="00B0F0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14"/>
          <p:cNvCxnSpPr/>
          <p:nvPr/>
        </p:nvCxnSpPr>
        <p:spPr>
          <a:xfrm>
            <a:off x="821834" y="1818332"/>
            <a:ext cx="0" cy="4414978"/>
          </a:xfrm>
          <a:prstGeom prst="line">
            <a:avLst/>
          </a:prstGeom>
          <a:solidFill>
            <a:srgbClr val="00B0F0"/>
          </a:solidFill>
          <a:ln w="25400" cap="rnd">
            <a:solidFill>
              <a:srgbClr val="4472C4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Овал 115"/>
          <p:cNvSpPr/>
          <p:nvPr/>
        </p:nvSpPr>
        <p:spPr>
          <a:xfrm>
            <a:off x="693566" y="2328195"/>
            <a:ext cx="256537" cy="256537"/>
          </a:xfrm>
          <a:prstGeom prst="ellipse">
            <a:avLst/>
          </a:prstGeom>
          <a:solidFill>
            <a:srgbClr val="0070C0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7" name="Овал 116"/>
          <p:cNvSpPr/>
          <p:nvPr/>
        </p:nvSpPr>
        <p:spPr>
          <a:xfrm>
            <a:off x="693566" y="3101955"/>
            <a:ext cx="256537" cy="256537"/>
          </a:xfrm>
          <a:prstGeom prst="ellipse">
            <a:avLst/>
          </a:prstGeom>
          <a:solidFill>
            <a:srgbClr val="0070C0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" name="Овал 117"/>
          <p:cNvSpPr/>
          <p:nvPr/>
        </p:nvSpPr>
        <p:spPr>
          <a:xfrm>
            <a:off x="693566" y="3903207"/>
            <a:ext cx="256537" cy="256537"/>
          </a:xfrm>
          <a:prstGeom prst="ellipse">
            <a:avLst/>
          </a:prstGeom>
          <a:solidFill>
            <a:srgbClr val="0070C0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9" name="Овал 118"/>
          <p:cNvSpPr/>
          <p:nvPr/>
        </p:nvSpPr>
        <p:spPr>
          <a:xfrm>
            <a:off x="693566" y="4820446"/>
            <a:ext cx="256537" cy="256537"/>
          </a:xfrm>
          <a:prstGeom prst="ellipse">
            <a:avLst/>
          </a:prstGeom>
          <a:solidFill>
            <a:srgbClr val="0070C0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Параллелограмм 99"/>
          <p:cNvSpPr/>
          <p:nvPr/>
        </p:nvSpPr>
        <p:spPr>
          <a:xfrm>
            <a:off x="0" y="883617"/>
            <a:ext cx="7797800" cy="1180134"/>
          </a:xfrm>
          <a:prstGeom prst="parallelogram">
            <a:avLst>
              <a:gd name="adj" fmla="val 0"/>
            </a:avLst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18" y="138644"/>
            <a:ext cx="866623" cy="61423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3032" y="238279"/>
            <a:ext cx="9743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ИЗУЧЕНИЕ И ПРЕПОДАВАНИЕ РОДНЫХ ЯЗЫКОВ</a:t>
            </a:r>
            <a:endParaRPr lang="ru-RU" sz="2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772" y="1"/>
            <a:ext cx="335902" cy="883616"/>
            <a:chOff x="0" y="0"/>
            <a:chExt cx="335902" cy="103505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151668"/>
              <a:ext cx="335902" cy="69186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0" y="0"/>
              <a:ext cx="335902" cy="151668"/>
            </a:xfrm>
            <a:prstGeom prst="rect">
              <a:avLst/>
            </a:prstGeom>
            <a:solidFill>
              <a:srgbClr val="1D50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0" y="843531"/>
              <a:ext cx="335902" cy="191519"/>
            </a:xfrm>
            <a:prstGeom prst="rect">
              <a:avLst/>
            </a:prstGeom>
            <a:solidFill>
              <a:srgbClr val="014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</p:grpSp>
      <p:cxnSp>
        <p:nvCxnSpPr>
          <p:cNvPr id="10" name="Прямая соединительная линия 9"/>
          <p:cNvCxnSpPr/>
          <p:nvPr/>
        </p:nvCxnSpPr>
        <p:spPr>
          <a:xfrm>
            <a:off x="3772" y="883616"/>
            <a:ext cx="9725025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93566" y="1120491"/>
            <a:ext cx="12605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543</a:t>
            </a:r>
            <a:endParaRPr lang="ru-RU" sz="24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71442" y="2238576"/>
            <a:ext cx="6346958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ru-RU" sz="2800" b="1" dirty="0" smtClean="0">
                <a:solidFill>
                  <a:srgbClr val="0078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110</a:t>
            </a:r>
            <a:r>
              <a:rPr lang="ru-RU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ООШ №1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Таштагольский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муниципальный 	район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),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внеурочная деятельность</a:t>
            </a:r>
          </a:p>
          <a:p>
            <a:pPr>
              <a:lnSpc>
                <a:spcPct val="75000"/>
              </a:lnSpc>
            </a:pP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75000"/>
              </a:lnSpc>
            </a:pPr>
            <a:r>
              <a:rPr lang="ru-RU" sz="2800" b="1" dirty="0">
                <a:solidFill>
                  <a:srgbClr val="0078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 </a:t>
            </a:r>
            <a:r>
              <a:rPr lang="ru-RU" sz="2000" b="1" dirty="0" smtClean="0">
                <a:solidFill>
                  <a:srgbClr val="0078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ООШ №31 (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Таштагольский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муниципальный 	район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),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факультатив</a:t>
            </a:r>
          </a:p>
          <a:p>
            <a:pPr>
              <a:lnSpc>
                <a:spcPct val="75000"/>
              </a:lnSpc>
            </a:pP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75000"/>
              </a:lnSpc>
            </a:pPr>
            <a:r>
              <a:rPr lang="ru-RU" sz="2800" b="1" dirty="0">
                <a:solidFill>
                  <a:srgbClr val="0078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125 </a:t>
            </a:r>
            <a:r>
              <a:rPr lang="ru-RU" sz="2000" b="1" dirty="0" smtClean="0">
                <a:solidFill>
                  <a:srgbClr val="0078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Центре развития творчества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детей и 	юношества  (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Таштагольский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муниципальный 	район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), 	</a:t>
            </a:r>
            <a:r>
              <a:rPr lang="ru-RU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допобразование</a:t>
            </a:r>
            <a:endParaRPr lang="ru-RU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75000"/>
              </a:lnSpc>
            </a:pP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75000"/>
              </a:lnSpc>
            </a:pPr>
            <a:r>
              <a:rPr lang="ru-RU" sz="2800" b="1" dirty="0" smtClean="0">
                <a:solidFill>
                  <a:srgbClr val="0078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55</a:t>
            </a:r>
            <a:r>
              <a:rPr lang="ru-RU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школа-интернат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№16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Междуреченска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pPr>
              <a:lnSpc>
                <a:spcPct val="75000"/>
              </a:lnSpc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внеурочная деятельность</a:t>
            </a:r>
          </a:p>
          <a:p>
            <a:pPr>
              <a:lnSpc>
                <a:spcPct val="75000"/>
              </a:lnSpc>
            </a:pP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75000"/>
              </a:lnSpc>
            </a:pPr>
            <a:r>
              <a:rPr lang="ru-RU" sz="2800" b="1" dirty="0">
                <a:solidFill>
                  <a:srgbClr val="0078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47</a:t>
            </a: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ООШ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№10 г. Мыски,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внеурочная деятельность</a:t>
            </a:r>
          </a:p>
          <a:p>
            <a:pPr>
              <a:lnSpc>
                <a:spcPct val="75000"/>
              </a:lnSpc>
            </a:pP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75000"/>
              </a:lnSpc>
            </a:pPr>
            <a:r>
              <a:rPr lang="ru-RU" sz="2800" b="1" dirty="0" smtClean="0">
                <a:solidFill>
                  <a:srgbClr val="0078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195</a:t>
            </a:r>
            <a:r>
              <a:rPr lang="ru-RU" sz="2000" b="1" dirty="0" smtClean="0">
                <a:solidFill>
                  <a:srgbClr val="0078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детского творчества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Междуреченска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91760" y="1120491"/>
            <a:ext cx="2885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школьника учат </a:t>
            </a:r>
            <a:r>
              <a:rPr lang="ru-RU" sz="2400" b="1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шорский</a:t>
            </a:r>
            <a:r>
              <a:rPr lang="ru-RU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язык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02" name="Параллелограмм 101"/>
          <p:cNvSpPr/>
          <p:nvPr/>
        </p:nvSpPr>
        <p:spPr>
          <a:xfrm>
            <a:off x="7434950" y="883618"/>
            <a:ext cx="4757050" cy="1180132"/>
          </a:xfrm>
          <a:prstGeom prst="parallelogram">
            <a:avLst>
              <a:gd name="adj" fmla="val 0"/>
            </a:avLst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TextBox 102"/>
          <p:cNvSpPr txBox="1"/>
          <p:nvPr/>
        </p:nvSpPr>
        <p:spPr>
          <a:xfrm>
            <a:off x="7748937" y="1120491"/>
            <a:ext cx="13404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150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9037126" y="1120491"/>
            <a:ext cx="2885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школьника учат </a:t>
            </a:r>
            <a:r>
              <a:rPr lang="ru-RU" sz="2400" b="1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телеутский</a:t>
            </a:r>
            <a:r>
              <a:rPr lang="ru-RU" sz="2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язык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20" name="Овал 119"/>
          <p:cNvSpPr/>
          <p:nvPr/>
        </p:nvSpPr>
        <p:spPr>
          <a:xfrm>
            <a:off x="693566" y="5493546"/>
            <a:ext cx="256537" cy="256537"/>
          </a:xfrm>
          <a:prstGeom prst="ellipse">
            <a:avLst/>
          </a:prstGeom>
          <a:solidFill>
            <a:srgbClr val="0070C0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1" name="Овал 120"/>
          <p:cNvSpPr/>
          <p:nvPr/>
        </p:nvSpPr>
        <p:spPr>
          <a:xfrm>
            <a:off x="693566" y="6122293"/>
            <a:ext cx="256537" cy="256537"/>
          </a:xfrm>
          <a:prstGeom prst="ellipse">
            <a:avLst/>
          </a:prstGeom>
          <a:solidFill>
            <a:srgbClr val="0070C0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3" name="Овал 122"/>
          <p:cNvSpPr/>
          <p:nvPr/>
        </p:nvSpPr>
        <p:spPr>
          <a:xfrm>
            <a:off x="7612750" y="2328195"/>
            <a:ext cx="256537" cy="256537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7" name="TextBox 126"/>
          <p:cNvSpPr txBox="1"/>
          <p:nvPr/>
        </p:nvSpPr>
        <p:spPr>
          <a:xfrm>
            <a:off x="8082650" y="2152747"/>
            <a:ext cx="36264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150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	</a:t>
            </a:r>
            <a:r>
              <a:rPr lang="ru-RU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Бековская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основная 	школа (</a:t>
            </a:r>
            <a:r>
              <a:rPr lang="ru-RU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Беловский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	муниципальный округ)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471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Прямая соединительная линия 16"/>
          <p:cNvCxnSpPr/>
          <p:nvPr/>
        </p:nvCxnSpPr>
        <p:spPr>
          <a:xfrm>
            <a:off x="821834" y="2989320"/>
            <a:ext cx="0" cy="2408280"/>
          </a:xfrm>
          <a:prstGeom prst="line">
            <a:avLst/>
          </a:prstGeom>
          <a:solidFill>
            <a:srgbClr val="00B0F0"/>
          </a:solidFill>
          <a:ln w="25400" cap="rnd">
            <a:solidFill>
              <a:srgbClr val="4472C4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араллелограмм 13"/>
          <p:cNvSpPr/>
          <p:nvPr/>
        </p:nvSpPr>
        <p:spPr>
          <a:xfrm>
            <a:off x="0" y="2443725"/>
            <a:ext cx="8650514" cy="910749"/>
          </a:xfrm>
          <a:prstGeom prst="parallelogram">
            <a:avLst>
              <a:gd name="adj" fmla="val 0"/>
            </a:avLst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6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Новокузнецком </a:t>
            </a:r>
            <a:r>
              <a:rPr lang="ru-RU" sz="26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филиале </a:t>
            </a:r>
            <a:r>
              <a:rPr lang="ru-RU" sz="2600" b="1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КемГУ</a:t>
            </a:r>
            <a:r>
              <a:rPr lang="ru-RU" sz="26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endParaRPr lang="ru-RU" sz="26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19" y="147269"/>
            <a:ext cx="915286" cy="648721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553032" y="238279"/>
            <a:ext cx="9743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ИЗУЧЕНИЕ И ПРЕПОДАВАНИЕ РОДНЫХ ЯЗЫКОВ</a:t>
            </a:r>
            <a:endParaRPr lang="ru-RU" sz="2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3772" y="1"/>
            <a:ext cx="335902" cy="883616"/>
            <a:chOff x="0" y="0"/>
            <a:chExt cx="335902" cy="1035050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0" y="151668"/>
              <a:ext cx="335902" cy="69186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0" y="0"/>
              <a:ext cx="335902" cy="151668"/>
            </a:xfrm>
            <a:prstGeom prst="rect">
              <a:avLst/>
            </a:prstGeom>
            <a:solidFill>
              <a:srgbClr val="1D50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0" y="843531"/>
              <a:ext cx="335902" cy="191519"/>
            </a:xfrm>
            <a:prstGeom prst="rect">
              <a:avLst/>
            </a:prstGeom>
            <a:solidFill>
              <a:srgbClr val="014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</p:grpSp>
      <p:cxnSp>
        <p:nvCxnSpPr>
          <p:cNvPr id="23" name="Прямая соединительная линия 22"/>
          <p:cNvCxnSpPr/>
          <p:nvPr/>
        </p:nvCxnSpPr>
        <p:spPr>
          <a:xfrm>
            <a:off x="3772" y="883616"/>
            <a:ext cx="9725025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92" b="245"/>
          <a:stretch/>
        </p:blipFill>
        <p:spPr>
          <a:xfrm>
            <a:off x="8379698" y="883617"/>
            <a:ext cx="3812302" cy="59743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04900" y="3441680"/>
            <a:ext cx="73427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открыта </a:t>
            </a:r>
            <a:r>
              <a:rPr lang="ru-RU" b="1" dirty="0">
                <a:latin typeface="Tahoma" pitchFamily="34" charset="0"/>
                <a:ea typeface="Tahoma" pitchFamily="34" charset="0"/>
                <a:cs typeface="Tahoma" pitchFamily="34" charset="0"/>
              </a:rPr>
              <a:t>магистратура по поликультурному 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образованию</a:t>
            </a:r>
            <a:endParaRPr lang="ru-RU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ru-RU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ведутся </a:t>
            </a:r>
            <a:r>
              <a:rPr lang="ru-RU" b="1" dirty="0">
                <a:latin typeface="Tahoma" pitchFamily="34" charset="0"/>
                <a:ea typeface="Tahoma" pitchFamily="34" charset="0"/>
                <a:cs typeface="Tahoma" pitchFamily="34" charset="0"/>
              </a:rPr>
              <a:t>курсы повышения 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квалификации</a:t>
            </a:r>
            <a:endParaRPr lang="ru-RU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ru-RU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курсы </a:t>
            </a:r>
            <a:r>
              <a:rPr lang="ru-RU" b="1" dirty="0">
                <a:latin typeface="Tahoma" pitchFamily="34" charset="0"/>
                <a:ea typeface="Tahoma" pitchFamily="34" charset="0"/>
                <a:cs typeface="Tahoma" pitchFamily="34" charset="0"/>
              </a:rPr>
              <a:t>переподготовки по направлению «Родной язык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»</a:t>
            </a:r>
            <a:endParaRPr lang="ru-RU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ru-RU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работает </a:t>
            </a:r>
            <a:r>
              <a:rPr lang="ru-RU" b="1" dirty="0">
                <a:latin typeface="Tahoma" pitchFamily="34" charset="0"/>
                <a:ea typeface="Tahoma" pitchFamily="34" charset="0"/>
                <a:cs typeface="Tahoma" pitchFamily="34" charset="0"/>
              </a:rPr>
              <a:t>областной педагогический совет 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по </a:t>
            </a:r>
            <a:r>
              <a:rPr lang="ru-RU" b="1" dirty="0">
                <a:latin typeface="Tahoma" pitchFamily="34" charset="0"/>
                <a:ea typeface="Tahoma" pitchFamily="34" charset="0"/>
                <a:cs typeface="Tahoma" pitchFamily="34" charset="0"/>
              </a:rPr>
              <a:t>национальному 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образованию</a:t>
            </a:r>
            <a:endParaRPr lang="ru-RU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8716" y="1104900"/>
            <a:ext cx="75622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Для формирования кадрового потенциала региона по преподаванию родных языков ведется подготовка специалистов по направлению «Педагогическое образование», профиль «Родной язык и литература», (количество бюджетных мест 5, целевое – 1).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18716" y="5769054"/>
            <a:ext cx="7763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Управление образования Беловского района совместно управлением культуры, физкультуры и молодежной политики создали рабочую группу по вопросу создания Центра по изучению </a:t>
            </a:r>
            <a:r>
              <a:rPr lang="ru-RU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телеутского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языка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693566" y="3481931"/>
            <a:ext cx="256537" cy="256537"/>
          </a:xfrm>
          <a:prstGeom prst="ellipse">
            <a:avLst/>
          </a:prstGeom>
          <a:solidFill>
            <a:srgbClr val="0070C0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693566" y="4065191"/>
            <a:ext cx="256537" cy="256537"/>
          </a:xfrm>
          <a:prstGeom prst="ellipse">
            <a:avLst/>
          </a:prstGeom>
          <a:solidFill>
            <a:srgbClr val="0070C0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693566" y="4618793"/>
            <a:ext cx="256537" cy="256537"/>
          </a:xfrm>
          <a:prstGeom prst="ellipse">
            <a:avLst/>
          </a:prstGeom>
          <a:solidFill>
            <a:srgbClr val="0070C0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693566" y="5269332"/>
            <a:ext cx="256537" cy="256537"/>
          </a:xfrm>
          <a:prstGeom prst="ellipse">
            <a:avLst/>
          </a:prstGeom>
          <a:solidFill>
            <a:srgbClr val="0070C0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82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18" y="147269"/>
            <a:ext cx="1038919" cy="736347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553032" y="238279"/>
            <a:ext cx="9743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ИЗУЧЕНИЕ И ПРЕПОДАВАНИЕ РОДНЫХ ЯЗЫКОВ</a:t>
            </a:r>
            <a:endParaRPr lang="ru-RU" sz="2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3772" y="1"/>
            <a:ext cx="335902" cy="883616"/>
            <a:chOff x="0" y="0"/>
            <a:chExt cx="335902" cy="1035050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0" y="151668"/>
              <a:ext cx="335902" cy="69186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0" y="0"/>
              <a:ext cx="335902" cy="151668"/>
            </a:xfrm>
            <a:prstGeom prst="rect">
              <a:avLst/>
            </a:prstGeom>
            <a:solidFill>
              <a:srgbClr val="1D50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0" y="843531"/>
              <a:ext cx="335902" cy="191519"/>
            </a:xfrm>
            <a:prstGeom prst="rect">
              <a:avLst/>
            </a:prstGeom>
            <a:solidFill>
              <a:srgbClr val="014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</p:grpSp>
      <p:cxnSp>
        <p:nvCxnSpPr>
          <p:cNvPr id="23" name="Прямая соединительная линия 22"/>
          <p:cNvCxnSpPr/>
          <p:nvPr/>
        </p:nvCxnSpPr>
        <p:spPr>
          <a:xfrm>
            <a:off x="3772" y="883616"/>
            <a:ext cx="9725025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library.mmco-expo.ru/storage/speaker_photos/1587939303%D0%A1%D0%AE%20%D0%91%D0%B0%D0%BB%D0%B0%D0%BA%D0%B8%D1%80%D0%B5%D0%B2%D0%B0.jpeg.jpeg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49" y="1242281"/>
            <a:ext cx="1800000" cy="194291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71722" y="1189509"/>
            <a:ext cx="94528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Министр образования и науки Кузбасса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С.Ю. Балакирева 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вошла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состав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межведомственной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рабочей группы при Министерстве просвещения РФ по вопросам координации мер поддержки образования коренных малочисленных народов Севера, Сибири и Дальнего Востока.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426200" y="3374614"/>
            <a:ext cx="5765800" cy="348338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772" y="3374614"/>
            <a:ext cx="6422427" cy="3483385"/>
          </a:xfrm>
          <a:prstGeom prst="rect">
            <a:avLst/>
          </a:prstGeom>
          <a:gradFill flip="none" rotWithShape="1">
            <a:gsLst>
              <a:gs pos="0">
                <a:srgbClr val="0078CE">
                  <a:shade val="30000"/>
                  <a:satMod val="115000"/>
                </a:srgbClr>
              </a:gs>
              <a:gs pos="50000">
                <a:srgbClr val="0078CE">
                  <a:shade val="67500"/>
                  <a:satMod val="115000"/>
                </a:srgbClr>
              </a:gs>
              <a:gs pos="100000">
                <a:srgbClr val="0078CE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553198" y="3762762"/>
            <a:ext cx="563880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Договор </a:t>
            </a:r>
            <a:r>
              <a:rPr lang="ru-RU" sz="2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целевого обучения </a:t>
            </a:r>
            <a:r>
              <a:rPr lang="ru-RU" sz="2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2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указанном институте по направлению </a:t>
            </a:r>
            <a:r>
              <a:rPr lang="ru-RU" sz="2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Педагогическое </a:t>
            </a:r>
            <a:r>
              <a:rPr lang="ru-RU" sz="2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образование, этнокультурное образование, </a:t>
            </a:r>
            <a:r>
              <a:rPr lang="ru-RU" sz="2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историческое </a:t>
            </a:r>
            <a:r>
              <a:rPr lang="ru-RU" sz="2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образование»  подготовлен для выпускницы СОШ № 32 г. Белово.</a:t>
            </a:r>
          </a:p>
          <a:p>
            <a:endParaRPr lang="ru-RU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71722" y="3762762"/>
            <a:ext cx="388147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плану мероприятий рабочей группы </a:t>
            </a:r>
            <a:r>
              <a:rPr lang="ru-RU" sz="2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2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институте народов Севера </a:t>
            </a:r>
            <a:r>
              <a:rPr lang="ru-RU" sz="2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государственного </a:t>
            </a:r>
            <a:r>
              <a:rPr lang="ru-RU" sz="2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университета </a:t>
            </a:r>
            <a:r>
              <a:rPr lang="ru-RU" sz="2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им. Герцена</a:t>
            </a:r>
            <a:endParaRPr lang="ru-RU" sz="2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9958" y="3790584"/>
            <a:ext cx="17375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80 </a:t>
            </a:r>
            <a:endParaRPr lang="ru-RU" sz="8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9673" y="5039982"/>
            <a:ext cx="22396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выделено мест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целевому набору</a:t>
            </a:r>
            <a:endParaRPr lang="ru-RU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00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772" y="3581400"/>
            <a:ext cx="12188228" cy="3276600"/>
          </a:xfrm>
          <a:prstGeom prst="rect">
            <a:avLst/>
          </a:prstGeom>
          <a:gradFill flip="none" rotWithShape="1">
            <a:gsLst>
              <a:gs pos="0">
                <a:srgbClr val="4472C4">
                  <a:shade val="30000"/>
                  <a:satMod val="115000"/>
                </a:srgbClr>
              </a:gs>
              <a:gs pos="50000">
                <a:srgbClr val="4472C4">
                  <a:shade val="67500"/>
                  <a:satMod val="115000"/>
                </a:srgbClr>
              </a:gs>
              <a:gs pos="100000">
                <a:srgbClr val="4472C4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18" y="147269"/>
            <a:ext cx="1038919" cy="736347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553032" y="74419"/>
            <a:ext cx="10610268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СОЗДАНИЕ И ВНЕДРЕНИЕ В ОБРАЗОВАТЕЛЬНЫЙ ПРОЦЕСС СПЕЦИАЛЬНЫХ ОБРАЗОВАТЕЛЬНЫХ ПРОГРАММ ПО РОДНЫМ ЯЗЫКАМ</a:t>
            </a:r>
            <a:endParaRPr lang="ru-RU" sz="2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3772" y="0"/>
            <a:ext cx="335902" cy="1358899"/>
            <a:chOff x="0" y="0"/>
            <a:chExt cx="335902" cy="1035050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0" y="151668"/>
              <a:ext cx="335902" cy="69186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0" y="0"/>
              <a:ext cx="335902" cy="151668"/>
            </a:xfrm>
            <a:prstGeom prst="rect">
              <a:avLst/>
            </a:prstGeom>
            <a:solidFill>
              <a:srgbClr val="1D50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0" y="843531"/>
              <a:ext cx="335902" cy="191519"/>
            </a:xfrm>
            <a:prstGeom prst="rect">
              <a:avLst/>
            </a:prstGeom>
            <a:solidFill>
              <a:srgbClr val="014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</p:grpSp>
      <p:cxnSp>
        <p:nvCxnSpPr>
          <p:cNvPr id="23" name="Прямая соединительная линия 22"/>
          <p:cNvCxnSpPr/>
          <p:nvPr/>
        </p:nvCxnSpPr>
        <p:spPr>
          <a:xfrm>
            <a:off x="3772" y="1358899"/>
            <a:ext cx="9725025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/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53" t="22084" r="43681" b="50000"/>
          <a:stretch/>
        </p:blipFill>
        <p:spPr>
          <a:xfrm>
            <a:off x="756187" y="1590674"/>
            <a:ext cx="1800000" cy="1800000"/>
          </a:xfrm>
          <a:prstGeom prst="flowChartConnector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914649" y="1728108"/>
            <a:ext cx="9088665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Под руководством </a:t>
            </a:r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Е. Н. Чайковской </a:t>
            </a:r>
          </a:p>
          <a:p>
            <a:r>
              <a:rPr lang="ru-RU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канд. </a:t>
            </a:r>
            <a:r>
              <a:rPr lang="ru-RU" sz="2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пед</a:t>
            </a:r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. наук, доцент, руководитель Центра языков </a:t>
            </a:r>
            <a:r>
              <a:rPr lang="ru-RU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и </a:t>
            </a:r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культур народов Сибири Новокузнецкого института (филиала) </a:t>
            </a:r>
            <a:r>
              <a:rPr lang="ru-RU" sz="2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КемГУ</a:t>
            </a:r>
            <a:r>
              <a:rPr lang="ru-RU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</a:p>
          <a:p>
            <a:r>
              <a:rPr lang="ru-RU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sz="24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28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Завершается </a:t>
            </a:r>
            <a:r>
              <a:rPr lang="ru-RU" sz="28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разработка образовательных программ </a:t>
            </a:r>
            <a:r>
              <a:rPr lang="ru-RU" sz="28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для </a:t>
            </a:r>
            <a:r>
              <a:rPr lang="ru-RU" sz="28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1-4-х классов «Родной язык (</a:t>
            </a:r>
            <a:r>
              <a:rPr lang="ru-RU" sz="28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шорский</a:t>
            </a:r>
            <a:r>
              <a:rPr lang="ru-RU" sz="28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как неродной)» </a:t>
            </a:r>
            <a:r>
              <a:rPr lang="ru-RU" sz="28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 </a:t>
            </a:r>
            <a:r>
              <a:rPr lang="ru-RU" sz="28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«Родной язык (</a:t>
            </a:r>
            <a:r>
              <a:rPr lang="ru-RU" sz="28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телеутский</a:t>
            </a:r>
            <a:r>
              <a:rPr lang="ru-RU" sz="28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как неродной)». При составлении программ учтены замечания экспертов Института развития родных языков народов </a:t>
            </a:r>
            <a:r>
              <a:rPr lang="ru-RU" sz="28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РФ</a:t>
            </a:r>
            <a:endParaRPr lang="ru-RU" sz="28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ru-RU" sz="2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21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3725774"/>
            <a:ext cx="12192000" cy="3132226"/>
          </a:xfrm>
          <a:prstGeom prst="rect">
            <a:avLst/>
          </a:prstGeom>
          <a:gradFill flip="none" rotWithShape="1">
            <a:gsLst>
              <a:gs pos="0">
                <a:srgbClr val="4472C4">
                  <a:shade val="30000"/>
                  <a:satMod val="115000"/>
                </a:srgbClr>
              </a:gs>
              <a:gs pos="50000">
                <a:srgbClr val="4472C4">
                  <a:shade val="67500"/>
                  <a:satMod val="115000"/>
                </a:srgbClr>
              </a:gs>
              <a:gs pos="100000">
                <a:srgbClr val="4472C4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18" y="109169"/>
            <a:ext cx="1038919" cy="736347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553032" y="74419"/>
            <a:ext cx="72701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ИЗДАНИЕ УЧЕБНО-МЕТОДИЧЕСКОЙ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ЛИТЕРАТУРЫ ПО РОДНЫМ ЯЗЫКАМ</a:t>
            </a:r>
            <a:endParaRPr lang="ru-RU" sz="2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3772" y="1"/>
            <a:ext cx="335902" cy="1028526"/>
            <a:chOff x="0" y="0"/>
            <a:chExt cx="335902" cy="1035050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0" y="151668"/>
              <a:ext cx="335902" cy="69186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0" y="0"/>
              <a:ext cx="335902" cy="151668"/>
            </a:xfrm>
            <a:prstGeom prst="rect">
              <a:avLst/>
            </a:prstGeom>
            <a:solidFill>
              <a:srgbClr val="1D50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0" y="843531"/>
              <a:ext cx="335902" cy="191519"/>
            </a:xfrm>
            <a:prstGeom prst="rect">
              <a:avLst/>
            </a:prstGeom>
            <a:solidFill>
              <a:srgbClr val="014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</p:grpSp>
      <p:cxnSp>
        <p:nvCxnSpPr>
          <p:cNvPr id="23" name="Прямая соединительная линия 22"/>
          <p:cNvCxnSpPr/>
          <p:nvPr/>
        </p:nvCxnSpPr>
        <p:spPr>
          <a:xfrm>
            <a:off x="0" y="1028527"/>
            <a:ext cx="12192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Рисунок 31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09" t="16736" r="9057"/>
          <a:stretch/>
        </p:blipFill>
        <p:spPr>
          <a:xfrm>
            <a:off x="629727" y="1531706"/>
            <a:ext cx="6694099" cy="43881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7704275" y="1669128"/>
            <a:ext cx="4177162" cy="374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Авторы букваря</a:t>
            </a:r>
            <a:r>
              <a:rPr lang="ru-RU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ru-RU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</a:t>
            </a:r>
            <a:r>
              <a:rPr lang="ru-RU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Е. </a:t>
            </a:r>
            <a:r>
              <a:rPr lang="ru-RU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Башева</a:t>
            </a:r>
            <a:endParaRPr lang="en-US" sz="24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90000"/>
              </a:lnSpc>
            </a:pPr>
            <a:r>
              <a:rPr lang="ru-RU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Е. Н. Чайковская </a:t>
            </a:r>
            <a:endParaRPr lang="en-US" sz="24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90000"/>
              </a:lnSpc>
            </a:pPr>
            <a:r>
              <a:rPr lang="ru-RU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Н.Э. </a:t>
            </a:r>
            <a:r>
              <a:rPr lang="ru-RU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Чепсаракова</a:t>
            </a:r>
            <a:endParaRPr lang="ru-RU" sz="24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90000"/>
              </a:lnSpc>
            </a:pPr>
            <a:endParaRPr lang="ru-RU" sz="24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90000"/>
              </a:lnSpc>
            </a:pPr>
            <a:endParaRPr lang="en-US" sz="24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90000"/>
              </a:lnSpc>
            </a:pPr>
            <a:endParaRPr lang="ru-RU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90000"/>
              </a:lnSpc>
            </a:pPr>
            <a:r>
              <a:rPr lang="ru-RU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Готовится к выпуску учебник </a:t>
            </a:r>
            <a: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</a:t>
            </a:r>
            <a:r>
              <a:rPr lang="ru-RU" sz="24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шорскому</a:t>
            </a:r>
            <a:r>
              <a:rPr lang="ru-RU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языку </a:t>
            </a:r>
            <a:endParaRPr lang="en-US" sz="24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90000"/>
              </a:lnSpc>
            </a:pPr>
            <a: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</a:t>
            </a:r>
            <a:r>
              <a:rPr lang="ru-RU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2-го </a:t>
            </a:r>
            <a: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класса</a:t>
            </a:r>
            <a:endParaRPr lang="ru-RU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46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Прямая соединительная линия 24"/>
          <p:cNvCxnSpPr/>
          <p:nvPr/>
        </p:nvCxnSpPr>
        <p:spPr>
          <a:xfrm flipH="1">
            <a:off x="4667537" y="2816732"/>
            <a:ext cx="2397" cy="4041268"/>
          </a:xfrm>
          <a:prstGeom prst="line">
            <a:avLst/>
          </a:prstGeom>
          <a:solidFill>
            <a:srgbClr val="00B0F0"/>
          </a:solidFill>
          <a:ln w="25400" cap="rnd">
            <a:solidFill>
              <a:srgbClr val="4472C4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араллелограмм 23"/>
          <p:cNvSpPr/>
          <p:nvPr/>
        </p:nvSpPr>
        <p:spPr>
          <a:xfrm>
            <a:off x="0" y="1325273"/>
            <a:ext cx="12192000" cy="1741777"/>
          </a:xfrm>
          <a:prstGeom prst="parallelogram">
            <a:avLst>
              <a:gd name="adj" fmla="val 0"/>
            </a:avLst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18" y="109169"/>
            <a:ext cx="1038919" cy="736347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553032" y="74419"/>
            <a:ext cx="72701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ИЗДАНИЕ УЧЕБНО-МЕТОДИЧЕСКОЙ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ЛИТЕРАТУРЫ ПО РОДНЫМ ЯЗЫКАМ</a:t>
            </a:r>
            <a:endParaRPr lang="ru-RU" sz="2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3772" y="1"/>
            <a:ext cx="335902" cy="1028526"/>
            <a:chOff x="0" y="0"/>
            <a:chExt cx="335902" cy="1035050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0" y="151668"/>
              <a:ext cx="335902" cy="69186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0" y="0"/>
              <a:ext cx="335902" cy="151668"/>
            </a:xfrm>
            <a:prstGeom prst="rect">
              <a:avLst/>
            </a:prstGeom>
            <a:solidFill>
              <a:srgbClr val="1D50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0" y="843531"/>
              <a:ext cx="335902" cy="191519"/>
            </a:xfrm>
            <a:prstGeom prst="rect">
              <a:avLst/>
            </a:prstGeom>
            <a:solidFill>
              <a:srgbClr val="014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</p:grpSp>
      <p:cxnSp>
        <p:nvCxnSpPr>
          <p:cNvPr id="23" name="Прямая соединительная линия 22"/>
          <p:cNvCxnSpPr/>
          <p:nvPr/>
        </p:nvCxnSpPr>
        <p:spPr>
          <a:xfrm>
            <a:off x="0" y="1028527"/>
            <a:ext cx="9725025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862512" y="1488832"/>
            <a:ext cx="679608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 октября 2020 года </a:t>
            </a:r>
            <a:endParaRPr lang="ru-RU" sz="28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8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состоялась </a:t>
            </a:r>
            <a:r>
              <a:rPr lang="ru-RU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презентация букваря на </a:t>
            </a:r>
            <a:r>
              <a:rPr lang="ru-RU" sz="28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шорском</a:t>
            </a:r>
            <a:r>
              <a:rPr lang="ru-RU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языке </a:t>
            </a:r>
            <a:r>
              <a:rPr lang="ru-RU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«Шор Тили</a:t>
            </a:r>
            <a:r>
              <a:rPr lang="ru-RU" sz="28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4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Букварь 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 при </a:t>
            </a:r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поддержке:</a:t>
            </a:r>
          </a:p>
          <a:p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Кемеровской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региональной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общественной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организации «Ассоциация </a:t>
            </a:r>
            <a:r>
              <a:rPr lang="ru-RU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шорского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народа «</a:t>
            </a:r>
            <a:r>
              <a:rPr lang="ru-RU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Шория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дминистрации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ООО «Разрез </a:t>
            </a:r>
            <a:r>
              <a:rPr lang="ru-RU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Кийзасский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pic>
        <p:nvPicPr>
          <p:cNvPr id="12" name="Рисунок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32" y="1488832"/>
            <a:ext cx="3797221" cy="50151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Овал 25"/>
          <p:cNvSpPr/>
          <p:nvPr/>
        </p:nvSpPr>
        <p:spPr>
          <a:xfrm>
            <a:off x="4539269" y="4293642"/>
            <a:ext cx="256537" cy="256537"/>
          </a:xfrm>
          <a:prstGeom prst="ellipse">
            <a:avLst/>
          </a:prstGeom>
          <a:solidFill>
            <a:srgbClr val="0070C0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4539269" y="5467452"/>
            <a:ext cx="256537" cy="256537"/>
          </a:xfrm>
          <a:prstGeom prst="ellipse">
            <a:avLst/>
          </a:prstGeom>
          <a:solidFill>
            <a:srgbClr val="0070C0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5200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306" y="1270499"/>
            <a:ext cx="3283720" cy="554357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18" y="147269"/>
            <a:ext cx="1038919" cy="736347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553032" y="74419"/>
            <a:ext cx="106102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МЕРОПРИЯТИЯ ПО ЯЗЫКОВОЙ АДАПТАЦИИ ИНОСТРАННЫХ ГРАЖДАН</a:t>
            </a:r>
            <a:endParaRPr lang="ru-RU" sz="2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3772" y="1"/>
            <a:ext cx="335902" cy="1028526"/>
            <a:chOff x="0" y="0"/>
            <a:chExt cx="335902" cy="1035050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0" y="151668"/>
              <a:ext cx="335902" cy="69186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0" y="0"/>
              <a:ext cx="335902" cy="151668"/>
            </a:xfrm>
            <a:prstGeom prst="rect">
              <a:avLst/>
            </a:prstGeom>
            <a:solidFill>
              <a:srgbClr val="1D50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0" y="843531"/>
              <a:ext cx="335902" cy="191519"/>
            </a:xfrm>
            <a:prstGeom prst="rect">
              <a:avLst/>
            </a:prstGeom>
            <a:solidFill>
              <a:srgbClr val="014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</p:grpSp>
      <p:cxnSp>
        <p:nvCxnSpPr>
          <p:cNvPr id="23" name="Прямая соединительная линия 22"/>
          <p:cNvCxnSpPr/>
          <p:nvPr/>
        </p:nvCxnSpPr>
        <p:spPr>
          <a:xfrm>
            <a:off x="0" y="1028527"/>
            <a:ext cx="9725025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127999" y="1662358"/>
            <a:ext cx="406400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76300">
              <a:lnSpc>
                <a:spcPct val="90000"/>
              </a:lnSpc>
            </a:pP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СВЯТАЯ 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ЕЛЕНА, 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ОСТРОВ 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ВОЗНЕСЕНИЯ, ТРИСТАН-ДА-КУНЬЯ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	    </a:t>
            </a:r>
            <a:r>
              <a:rPr lang="ru-RU" sz="2000" b="1" dirty="0" smtClean="0">
                <a:solidFill>
                  <a:srgbClr val="4472C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</a:p>
          <a:p>
            <a:pPr defTabSz="876300">
              <a:lnSpc>
                <a:spcPct val="150000"/>
              </a:lnSpc>
            </a:pP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СЕНТ-КИТС И НЕВИС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</a:t>
            </a:r>
            <a:r>
              <a:rPr lang="ru-RU" sz="2000" b="1" dirty="0" smtClean="0">
                <a:solidFill>
                  <a:srgbClr val="4472C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</a:p>
          <a:p>
            <a:pPr defTabSz="876300">
              <a:lnSpc>
                <a:spcPct val="150000"/>
              </a:lnSpc>
            </a:pP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СОЕДИНЕННЫЕ 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ШТАТЫ  </a:t>
            </a:r>
            <a:r>
              <a:rPr lang="ru-RU" sz="2000" b="1" dirty="0" smtClean="0">
                <a:solidFill>
                  <a:srgbClr val="4472C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</a:p>
          <a:p>
            <a:pPr defTabSz="876300">
              <a:lnSpc>
                <a:spcPct val="150000"/>
              </a:lnSpc>
            </a:pP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ТАДЖИКИСТАН 	    </a:t>
            </a:r>
            <a:r>
              <a:rPr lang="ru-RU" sz="2000" b="1" dirty="0" smtClean="0">
                <a:solidFill>
                  <a:srgbClr val="4472C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188</a:t>
            </a:r>
          </a:p>
          <a:p>
            <a:pPr defTabSz="876300">
              <a:lnSpc>
                <a:spcPct val="150000"/>
              </a:lnSpc>
            </a:pP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ТУРКМЕНИЯ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		    </a:t>
            </a:r>
            <a:r>
              <a:rPr lang="ru-RU" sz="2000" b="1" dirty="0" smtClean="0">
                <a:solidFill>
                  <a:srgbClr val="4472C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</a:p>
          <a:p>
            <a:pPr defTabSz="876300">
              <a:lnSpc>
                <a:spcPct val="150000"/>
              </a:lnSpc>
            </a:pP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УЗБЕКИСТАН	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     </a:t>
            </a:r>
            <a:r>
              <a:rPr lang="ru-RU" sz="2000" b="1" dirty="0" smtClean="0">
                <a:solidFill>
                  <a:srgbClr val="4472C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30</a:t>
            </a:r>
          </a:p>
          <a:p>
            <a:pPr defTabSz="876300">
              <a:lnSpc>
                <a:spcPct val="150000"/>
              </a:lnSpc>
            </a:pP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УКРАИНА	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     </a:t>
            </a:r>
            <a:r>
              <a:rPr lang="ru-RU" sz="2000" b="1" dirty="0" smtClean="0">
                <a:solidFill>
                  <a:srgbClr val="4472C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32</a:t>
            </a:r>
          </a:p>
          <a:p>
            <a:pPr defTabSz="876300">
              <a:lnSpc>
                <a:spcPct val="150000"/>
              </a:lnSpc>
            </a:pP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ЯМАЙКА	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     </a:t>
            </a:r>
            <a:r>
              <a:rPr lang="ru-RU" sz="2000" b="1" dirty="0" smtClean="0">
                <a:solidFill>
                  <a:srgbClr val="4472C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77774" y="4161205"/>
            <a:ext cx="3249608" cy="193899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4472C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ребенка учатся </a:t>
            </a:r>
          </a:p>
          <a:p>
            <a:pPr algn="ctr"/>
            <a:r>
              <a:rPr lang="ru-RU" sz="2400" b="1" dirty="0" smtClean="0">
                <a:solidFill>
                  <a:srgbClr val="4472C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школах Кузбасса</a:t>
            </a:r>
          </a:p>
          <a:p>
            <a:pPr algn="ctr"/>
            <a:r>
              <a:rPr lang="ru-RU" sz="2400" b="1" dirty="0" smtClean="0">
                <a:solidFill>
                  <a:srgbClr val="4472C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 иностранным </a:t>
            </a:r>
          </a:p>
          <a:p>
            <a:pPr algn="ctr"/>
            <a:r>
              <a:rPr lang="ru-RU" sz="2400" b="1" dirty="0" smtClean="0">
                <a:solidFill>
                  <a:srgbClr val="4472C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гражданством</a:t>
            </a:r>
          </a:p>
          <a:p>
            <a:pPr algn="ctr"/>
            <a:endParaRPr lang="ru-RU" sz="2400" b="1" dirty="0" smtClean="0">
              <a:solidFill>
                <a:srgbClr val="0092D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2512" y="1687797"/>
            <a:ext cx="358603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695575">
              <a:lnSpc>
                <a:spcPct val="150000"/>
              </a:lnSpc>
            </a:pP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АЗЕРБАЙДЖАН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ru-RU" sz="2000" b="1" dirty="0" smtClean="0">
                <a:solidFill>
                  <a:srgbClr val="4472C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27</a:t>
            </a:r>
          </a:p>
          <a:p>
            <a:pPr defTabSz="2695575">
              <a:lnSpc>
                <a:spcPct val="150000"/>
              </a:lnSpc>
            </a:pP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АРМЕНИЯ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ru-RU" sz="2000" b="1" dirty="0" smtClean="0">
                <a:solidFill>
                  <a:srgbClr val="4472C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55</a:t>
            </a:r>
          </a:p>
          <a:p>
            <a:pPr defTabSz="2695575">
              <a:lnSpc>
                <a:spcPct val="150000"/>
              </a:lnSpc>
            </a:pP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БЕЛАРУСЬ 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ru-RU" sz="2000" b="1" dirty="0" smtClean="0">
                <a:solidFill>
                  <a:srgbClr val="4472C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</a:p>
          <a:p>
            <a:pPr defTabSz="2695575">
              <a:lnSpc>
                <a:spcPct val="150000"/>
              </a:lnSpc>
            </a:pP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ЗАПАДНАЯ САХАРА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ru-RU" sz="2000" b="1" dirty="0" smtClean="0">
                <a:solidFill>
                  <a:srgbClr val="4472C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</a:p>
          <a:p>
            <a:pPr defTabSz="2695575">
              <a:lnSpc>
                <a:spcPct val="150000"/>
              </a:lnSpc>
            </a:pP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КАЗАХСТАН 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ru-RU" sz="2000" b="1" dirty="0" smtClean="0">
                <a:solidFill>
                  <a:srgbClr val="4472C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161</a:t>
            </a:r>
          </a:p>
          <a:p>
            <a:pPr defTabSz="2695575">
              <a:lnSpc>
                <a:spcPct val="150000"/>
              </a:lnSpc>
            </a:pP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КИРГИЗИЯ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ru-RU" sz="2000" b="1" dirty="0" smtClean="0">
                <a:solidFill>
                  <a:srgbClr val="4472C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34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КИТАЙ 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ru-RU" sz="2000" b="1" dirty="0" smtClean="0">
                <a:solidFill>
                  <a:srgbClr val="4472C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ЛАТВИЯ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ru-RU" sz="2000" b="1" dirty="0" smtClean="0">
                <a:solidFill>
                  <a:srgbClr val="4472C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</a:p>
          <a:p>
            <a:pPr defTabSz="2695575">
              <a:lnSpc>
                <a:spcPct val="150000"/>
              </a:lnSpc>
            </a:pP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МОЛДАВИЯ	</a:t>
            </a:r>
            <a:r>
              <a:rPr lang="ru-RU" sz="2000" b="1" dirty="0" smtClean="0">
                <a:solidFill>
                  <a:srgbClr val="4472C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endParaRPr lang="ru-RU" sz="2000" b="1" dirty="0">
              <a:solidFill>
                <a:srgbClr val="4472C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2695575">
              <a:lnSpc>
                <a:spcPct val="150000"/>
              </a:lnSpc>
            </a:pPr>
            <a:endParaRPr lang="ru-RU" sz="2000" b="1" dirty="0" smtClean="0">
              <a:solidFill>
                <a:srgbClr val="4472C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4028975" y="2019300"/>
            <a:ext cx="0" cy="3657273"/>
          </a:xfrm>
          <a:prstGeom prst="line">
            <a:avLst/>
          </a:prstGeom>
          <a:ln w="1905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H="1">
            <a:off x="3774975" y="2007835"/>
            <a:ext cx="254000" cy="0"/>
          </a:xfrm>
          <a:prstGeom prst="line">
            <a:avLst/>
          </a:prstGeom>
          <a:ln w="1905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H="1">
            <a:off x="3774975" y="2448052"/>
            <a:ext cx="254000" cy="0"/>
          </a:xfrm>
          <a:prstGeom prst="line">
            <a:avLst/>
          </a:prstGeom>
          <a:ln w="1905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flipH="1">
            <a:off x="3774975" y="2879852"/>
            <a:ext cx="254000" cy="0"/>
          </a:xfrm>
          <a:prstGeom prst="line">
            <a:avLst/>
          </a:prstGeom>
          <a:ln w="1905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H="1">
            <a:off x="3762275" y="3324352"/>
            <a:ext cx="1574800" cy="0"/>
          </a:xfrm>
          <a:prstGeom prst="line">
            <a:avLst/>
          </a:prstGeom>
          <a:ln w="1905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H="1">
            <a:off x="3774975" y="3806952"/>
            <a:ext cx="254000" cy="0"/>
          </a:xfrm>
          <a:prstGeom prst="line">
            <a:avLst/>
          </a:prstGeom>
          <a:ln w="1905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H="1">
            <a:off x="3774975" y="4283202"/>
            <a:ext cx="254000" cy="0"/>
          </a:xfrm>
          <a:prstGeom prst="line">
            <a:avLst/>
          </a:prstGeom>
          <a:ln w="1905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H="1">
            <a:off x="3774975" y="4746752"/>
            <a:ext cx="254000" cy="0"/>
          </a:xfrm>
          <a:prstGeom prst="line">
            <a:avLst/>
          </a:prstGeom>
          <a:ln w="1905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H="1">
            <a:off x="3774975" y="5197602"/>
            <a:ext cx="254000" cy="0"/>
          </a:xfrm>
          <a:prstGeom prst="line">
            <a:avLst/>
          </a:prstGeom>
          <a:ln w="1905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7859485" y="1880887"/>
            <a:ext cx="0" cy="3649056"/>
          </a:xfrm>
          <a:prstGeom prst="line">
            <a:avLst/>
          </a:prstGeom>
          <a:ln w="1905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rot="10800000" flipH="1" flipV="1">
            <a:off x="7859485" y="1869422"/>
            <a:ext cx="254000" cy="0"/>
          </a:xfrm>
          <a:prstGeom prst="line">
            <a:avLst/>
          </a:prstGeom>
          <a:ln w="1905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rot="10800000" flipH="1" flipV="1">
            <a:off x="7859486" y="5531811"/>
            <a:ext cx="254000" cy="0"/>
          </a:xfrm>
          <a:prstGeom prst="line">
            <a:avLst/>
          </a:prstGeom>
          <a:ln w="1905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rot="10800000" flipH="1" flipV="1">
            <a:off x="6553200" y="3249737"/>
            <a:ext cx="1574800" cy="0"/>
          </a:xfrm>
          <a:prstGeom prst="line">
            <a:avLst/>
          </a:prstGeom>
          <a:ln w="1905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rot="10800000" flipH="1" flipV="1">
            <a:off x="7859485" y="2774678"/>
            <a:ext cx="254000" cy="0"/>
          </a:xfrm>
          <a:prstGeom prst="line">
            <a:avLst/>
          </a:prstGeom>
          <a:ln w="1905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rot="10800000" flipH="1" flipV="1">
            <a:off x="7859486" y="4144789"/>
            <a:ext cx="254000" cy="0"/>
          </a:xfrm>
          <a:prstGeom prst="line">
            <a:avLst/>
          </a:prstGeom>
          <a:ln w="1905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 rot="10800000" flipH="1" flipV="1">
            <a:off x="7859486" y="4608339"/>
            <a:ext cx="254000" cy="0"/>
          </a:xfrm>
          <a:prstGeom prst="line">
            <a:avLst/>
          </a:prstGeom>
          <a:ln w="1905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 rot="10800000" flipH="1" flipV="1">
            <a:off x="7859486" y="5059189"/>
            <a:ext cx="254000" cy="0"/>
          </a:xfrm>
          <a:prstGeom prst="line">
            <a:avLst/>
          </a:prstGeom>
          <a:ln w="1905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Овал 49"/>
          <p:cNvSpPr/>
          <p:nvPr/>
        </p:nvSpPr>
        <p:spPr>
          <a:xfrm>
            <a:off x="4715221" y="2071746"/>
            <a:ext cx="2063090" cy="2063090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TextBox 50"/>
          <p:cNvSpPr txBox="1"/>
          <p:nvPr/>
        </p:nvSpPr>
        <p:spPr>
          <a:xfrm>
            <a:off x="4771979" y="2448052"/>
            <a:ext cx="19495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543</a:t>
            </a:r>
            <a:endParaRPr lang="ru-RU" sz="150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65" name="Прямая соединительная линия 64"/>
          <p:cNvCxnSpPr/>
          <p:nvPr/>
        </p:nvCxnSpPr>
        <p:spPr>
          <a:xfrm flipH="1">
            <a:off x="3774975" y="5676573"/>
            <a:ext cx="254000" cy="0"/>
          </a:xfrm>
          <a:prstGeom prst="line">
            <a:avLst/>
          </a:prstGeom>
          <a:ln w="1905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 rot="10800000" flipH="1" flipV="1">
            <a:off x="7859485" y="3705415"/>
            <a:ext cx="254000" cy="0"/>
          </a:xfrm>
          <a:prstGeom prst="line">
            <a:avLst/>
          </a:prstGeom>
          <a:ln w="1905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541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7769</TotalTime>
  <Words>928</Words>
  <Application>Microsoft Office PowerPoint</Application>
  <PresentationFormat>Произвольный</PresentationFormat>
  <Paragraphs>249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Зайцева</cp:lastModifiedBy>
  <cp:revision>948</cp:revision>
  <cp:lastPrinted>2020-11-06T04:26:25Z</cp:lastPrinted>
  <dcterms:created xsi:type="dcterms:W3CDTF">2019-04-02T07:58:05Z</dcterms:created>
  <dcterms:modified xsi:type="dcterms:W3CDTF">2021-04-26T10:07:17Z</dcterms:modified>
</cp:coreProperties>
</file>