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7" r:id="rId2"/>
    <p:sldId id="337" r:id="rId3"/>
    <p:sldId id="339" r:id="rId4"/>
    <p:sldId id="347" r:id="rId5"/>
    <p:sldId id="355" r:id="rId6"/>
    <p:sldId id="356" r:id="rId7"/>
    <p:sldId id="357" r:id="rId8"/>
    <p:sldId id="358" r:id="rId9"/>
    <p:sldId id="359" r:id="rId10"/>
    <p:sldId id="360" r:id="rId11"/>
    <p:sldId id="344" r:id="rId12"/>
    <p:sldId id="346" r:id="rId13"/>
    <p:sldId id="257" r:id="rId14"/>
    <p:sldId id="361" r:id="rId15"/>
    <p:sldId id="329" r:id="rId16"/>
    <p:sldId id="362" r:id="rId17"/>
    <p:sldId id="363" r:id="rId18"/>
    <p:sldId id="327" r:id="rId19"/>
    <p:sldId id="328" r:id="rId20"/>
    <p:sldId id="364" r:id="rId21"/>
    <p:sldId id="33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014F7-2040-4FBE-94AD-26CAA7907CB8}">
          <p14:sldIdLst>
            <p14:sldId id="317"/>
            <p14:sldId id="337"/>
          </p14:sldIdLst>
        </p14:section>
        <p14:section name="Раздел без заголовка" id="{A5C7DF4C-51AB-47A7-967D-6D87F94EA1BE}">
          <p14:sldIdLst>
            <p14:sldId id="339"/>
            <p14:sldId id="347"/>
            <p14:sldId id="355"/>
            <p14:sldId id="356"/>
            <p14:sldId id="357"/>
            <p14:sldId id="358"/>
            <p14:sldId id="359"/>
            <p14:sldId id="360"/>
            <p14:sldId id="344"/>
            <p14:sldId id="346"/>
            <p14:sldId id="257"/>
            <p14:sldId id="361"/>
            <p14:sldId id="329"/>
            <p14:sldId id="362"/>
            <p14:sldId id="363"/>
            <p14:sldId id="327"/>
            <p14:sldId id="328"/>
            <p14:sldId id="364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7027069882217"/>
          <c:y val="3.2465117871294018E-2"/>
          <c:w val="0.79327861216682938"/>
          <c:h val="0.81262690020065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133600</c:v>
                </c:pt>
                <c:pt idx="1">
                  <c:v>464908</c:v>
                </c:pt>
                <c:pt idx="2">
                  <c:v>592810</c:v>
                </c:pt>
                <c:pt idx="3">
                  <c:v>705128</c:v>
                </c:pt>
                <c:pt idx="4">
                  <c:v>553043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Астраханская область</c:v>
                </c:pt>
                <c:pt idx="1">
                  <c:v>Волгоградская область</c:v>
                </c:pt>
                <c:pt idx="2">
                  <c:v>Город Севастополь</c:v>
                </c:pt>
                <c:pt idx="3">
                  <c:v>Краснодарский край</c:v>
                </c:pt>
                <c:pt idx="4">
                  <c:v>Республика Адыгея</c:v>
                </c:pt>
                <c:pt idx="5">
                  <c:v>Республика Калмыкия</c:v>
                </c:pt>
                <c:pt idx="6">
                  <c:v>Республика Крым</c:v>
                </c:pt>
                <c:pt idx="7">
                  <c:v>Ростовская область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1683</c:v>
                </c:pt>
                <c:pt idx="1">
                  <c:v>12488</c:v>
                </c:pt>
                <c:pt idx="2" formatCode="General">
                  <c:v>264</c:v>
                </c:pt>
                <c:pt idx="3">
                  <c:v>43703</c:v>
                </c:pt>
                <c:pt idx="4" formatCode="General">
                  <c:v>486</c:v>
                </c:pt>
                <c:pt idx="5">
                  <c:v>1550</c:v>
                </c:pt>
                <c:pt idx="6">
                  <c:v>39639</c:v>
                </c:pt>
                <c:pt idx="7">
                  <c:v>27720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Донецкая Народная Республика</c:v>
                </c:pt>
                <c:pt idx="1">
                  <c:v>Запорожская область</c:v>
                </c:pt>
                <c:pt idx="2">
                  <c:v>Луганская народная республика</c:v>
                </c:pt>
                <c:pt idx="3">
                  <c:v>Херсонская область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2817</c:v>
                </c:pt>
                <c:pt idx="1">
                  <c:v>1578</c:v>
                </c:pt>
                <c:pt idx="2">
                  <c:v>2565</c:v>
                </c:pt>
                <c:pt idx="3">
                  <c:v>3271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25759863603179"/>
          <c:y val="2.5508788462944999E-2"/>
          <c:w val="0.84303493773009353"/>
          <c:h val="0.48379961257658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3580099123487144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1" baseline="0" dirty="0">
                        <a:solidFill>
                          <a:schemeClr val="tx1"/>
                        </a:solidFill>
                      </a:rPr>
                      <a:t>24 882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71616946216661E-2"/>
                      <c:h val="6.875686177389711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4D9-4409-8D2E-22A422C735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137 252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D9-4409-8D2E-22A422C735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41 199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D9-4409-8D2E-22A422C735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33 879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D9-4409-8D2E-22A422C735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32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663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4D9-4409-8D2E-22A422C73556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1" baseline="0" dirty="0">
                        <a:solidFill>
                          <a:schemeClr val="tx1"/>
                        </a:solidFill>
                      </a:rPr>
                      <a:t>24 194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86657779107898E-2"/>
                      <c:h val="4.883455484918951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B4D9-4409-8D2E-22A422C7355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119 284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4D9-4409-8D2E-22A422C7355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125 850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4D9-4409-8D2E-22A422C73556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1" baseline="0" dirty="0">
                        <a:solidFill>
                          <a:schemeClr val="tx1"/>
                        </a:solidFill>
                      </a:rPr>
                      <a:t>10 231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15648451705638E-2"/>
                      <c:h val="5.63054199459548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B4D9-4409-8D2E-22A422C73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  <c:pt idx="8">
                  <c:v>ДНР, ЛНР, Запорожская, Херсонская области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24882</c:v>
                </c:pt>
                <c:pt idx="1">
                  <c:v>137252</c:v>
                </c:pt>
                <c:pt idx="2">
                  <c:v>41199</c:v>
                </c:pt>
                <c:pt idx="3">
                  <c:v>33879</c:v>
                </c:pt>
                <c:pt idx="4">
                  <c:v>32663</c:v>
                </c:pt>
                <c:pt idx="5">
                  <c:v>24194</c:v>
                </c:pt>
                <c:pt idx="6">
                  <c:v>119284</c:v>
                </c:pt>
                <c:pt idx="7">
                  <c:v>125850</c:v>
                </c:pt>
                <c:pt idx="8">
                  <c:v>10231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6166371992569E-2"/>
          <c:y val="3.4648895268365204E-2"/>
          <c:w val="0.8867927114614805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Город Москва</c:v>
                </c:pt>
                <c:pt idx="5">
                  <c:v>Ивановская область</c:v>
                </c:pt>
                <c:pt idx="6">
                  <c:v>Калужская область</c:v>
                </c:pt>
                <c:pt idx="7">
                  <c:v>Костромская область</c:v>
                </c:pt>
                <c:pt idx="8">
                  <c:v>Курская область</c:v>
                </c:pt>
                <c:pt idx="9">
                  <c:v>Липецкая область</c:v>
                </c:pt>
                <c:pt idx="10">
                  <c:v>Московская область</c:v>
                </c:pt>
                <c:pt idx="11">
                  <c:v>Орловская область</c:v>
                </c:pt>
                <c:pt idx="12">
                  <c:v>Рязанская область</c:v>
                </c:pt>
                <c:pt idx="13">
                  <c:v>Смоленская область</c:v>
                </c:pt>
                <c:pt idx="14">
                  <c:v>Тамбовская область</c:v>
                </c:pt>
                <c:pt idx="15">
                  <c:v>Тверская область</c:v>
                </c:pt>
                <c:pt idx="16">
                  <c:v>Тульская область</c:v>
                </c:pt>
                <c:pt idx="17">
                  <c:v>Ярославская область</c:v>
                </c:pt>
              </c:strCache>
            </c:strRef>
          </c:cat>
          <c:val>
            <c:numRef>
              <c:f>Лист1!$B$2:$B$19</c:f>
              <c:numCache>
                <c:formatCode>#,##0</c:formatCode>
                <c:ptCount val="18"/>
                <c:pt idx="0">
                  <c:v>17040</c:v>
                </c:pt>
                <c:pt idx="1">
                  <c:v>2045</c:v>
                </c:pt>
                <c:pt idx="2">
                  <c:v>4964</c:v>
                </c:pt>
                <c:pt idx="3">
                  <c:v>3288</c:v>
                </c:pt>
                <c:pt idx="4">
                  <c:v>10461</c:v>
                </c:pt>
                <c:pt idx="5">
                  <c:v>940</c:v>
                </c:pt>
                <c:pt idx="6">
                  <c:v>22994</c:v>
                </c:pt>
                <c:pt idx="7">
                  <c:v>8912</c:v>
                </c:pt>
                <c:pt idx="8">
                  <c:v>4473</c:v>
                </c:pt>
                <c:pt idx="9" formatCode="General">
                  <c:v>795</c:v>
                </c:pt>
                <c:pt idx="10">
                  <c:v>18707</c:v>
                </c:pt>
                <c:pt idx="11">
                  <c:v>2754</c:v>
                </c:pt>
                <c:pt idx="12">
                  <c:v>1650</c:v>
                </c:pt>
                <c:pt idx="13">
                  <c:v>8162</c:v>
                </c:pt>
                <c:pt idx="14">
                  <c:v>3571</c:v>
                </c:pt>
                <c:pt idx="15">
                  <c:v>5623</c:v>
                </c:pt>
                <c:pt idx="16">
                  <c:v>1746</c:v>
                </c:pt>
                <c:pt idx="17">
                  <c:v>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829168079115E-2"/>
          <c:y val="3.2044701901881377E-2"/>
          <c:w val="0.8867927114614805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Ханты-Мансийский АО – Югра</c:v>
                </c:pt>
                <c:pt idx="4">
                  <c:v>Челябинская область</c:v>
                </c:pt>
                <c:pt idx="5">
                  <c:v>Ямало-Ненецкий АО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1462</c:v>
                </c:pt>
                <c:pt idx="1">
                  <c:v>3800</c:v>
                </c:pt>
                <c:pt idx="2">
                  <c:v>1359</c:v>
                </c:pt>
                <c:pt idx="3">
                  <c:v>6807</c:v>
                </c:pt>
                <c:pt idx="4">
                  <c:v>10200</c:v>
                </c:pt>
                <c:pt idx="5" formatCode="General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85044205465656E-2"/>
          <c:y val="3.4648895268365204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1 742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64-490D-8A58-8C2DE757D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Алтайский край</c:v>
                </c:pt>
                <c:pt idx="1">
                  <c:v>Иркутская область</c:v>
                </c:pt>
                <c:pt idx="2">
                  <c:v>Кемеровская область – Кузбасс</c:v>
                </c:pt>
                <c:pt idx="3">
                  <c:v>Красноярский край</c:v>
                </c:pt>
                <c:pt idx="4">
                  <c:v>Новосибирская область</c:v>
                </c:pt>
                <c:pt idx="5">
                  <c:v>Омская область</c:v>
                </c:pt>
                <c:pt idx="6">
                  <c:v>Республика Алтай</c:v>
                </c:pt>
                <c:pt idx="7">
                  <c:v>Республика Тыва</c:v>
                </c:pt>
                <c:pt idx="8">
                  <c:v>Республика Хакасия</c:v>
                </c:pt>
                <c:pt idx="9">
                  <c:v>Томская область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2112</c:v>
                </c:pt>
                <c:pt idx="1">
                  <c:v>1523</c:v>
                </c:pt>
                <c:pt idx="2">
                  <c:v>4811</c:v>
                </c:pt>
                <c:pt idx="3">
                  <c:v>7197</c:v>
                </c:pt>
                <c:pt idx="4">
                  <c:v>3265</c:v>
                </c:pt>
                <c:pt idx="5">
                  <c:v>2738</c:v>
                </c:pt>
                <c:pt idx="6" formatCode="General">
                  <c:v>356</c:v>
                </c:pt>
                <c:pt idx="7">
                  <c:v>9535</c:v>
                </c:pt>
                <c:pt idx="8" formatCode="General">
                  <c:v>934</c:v>
                </c:pt>
                <c:pt idx="9">
                  <c:v>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6498070775271"/>
          <c:y val="2.1930321776377694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Кабардино-Балкарская Республика</c:v>
                </c:pt>
                <c:pt idx="1">
                  <c:v>Карачаево-Черкесская Республика</c:v>
                </c:pt>
                <c:pt idx="2">
                  <c:v>Республика Дагестан</c:v>
                </c:pt>
                <c:pt idx="3">
                  <c:v>Республика Ингушетия</c:v>
                </c:pt>
                <c:pt idx="4">
                  <c:v>Республика Северная Осетия – Алания</c:v>
                </c:pt>
                <c:pt idx="5">
                  <c:v>Ставропольский край</c:v>
                </c:pt>
                <c:pt idx="6">
                  <c:v>Чеченская Республика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621</c:v>
                </c:pt>
                <c:pt idx="1">
                  <c:v>19264</c:v>
                </c:pt>
                <c:pt idx="2">
                  <c:v>1020</c:v>
                </c:pt>
                <c:pt idx="3" formatCode="General">
                  <c:v>431</c:v>
                </c:pt>
                <c:pt idx="4">
                  <c:v>4921</c:v>
                </c:pt>
                <c:pt idx="5">
                  <c:v>2657</c:v>
                </c:pt>
                <c:pt idx="6">
                  <c:v>4965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6498070775271"/>
          <c:y val="2.1930321776377694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Архангельская область</c:v>
                </c:pt>
                <c:pt idx="1">
                  <c:v>Вологодская область</c:v>
                </c:pt>
                <c:pt idx="2">
                  <c:v>Город Санкт-Петербург</c:v>
                </c:pt>
                <c:pt idx="3">
                  <c:v>Калининградская область</c:v>
                </c:pt>
                <c:pt idx="4">
                  <c:v>Ленинградская область</c:v>
                </c:pt>
                <c:pt idx="5">
                  <c:v>Мурманская область</c:v>
                </c:pt>
                <c:pt idx="6">
                  <c:v>Ненецкий АО</c:v>
                </c:pt>
                <c:pt idx="7">
                  <c:v>Новгородская область</c:v>
                </c:pt>
                <c:pt idx="8">
                  <c:v>Псковская область</c:v>
                </c:pt>
                <c:pt idx="9">
                  <c:v>Республика Карелия</c:v>
                </c:pt>
                <c:pt idx="10">
                  <c:v>Республика Коми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 formatCode="General">
                  <c:v>490</c:v>
                </c:pt>
                <c:pt idx="1">
                  <c:v>2179</c:v>
                </c:pt>
                <c:pt idx="2">
                  <c:v>5242</c:v>
                </c:pt>
                <c:pt idx="3">
                  <c:v>16124</c:v>
                </c:pt>
                <c:pt idx="4">
                  <c:v>5732</c:v>
                </c:pt>
                <c:pt idx="5">
                  <c:v>2442</c:v>
                </c:pt>
                <c:pt idx="6" formatCode="General">
                  <c:v>72</c:v>
                </c:pt>
                <c:pt idx="7" formatCode="General">
                  <c:v>518</c:v>
                </c:pt>
                <c:pt idx="8">
                  <c:v>3535</c:v>
                </c:pt>
                <c:pt idx="9">
                  <c:v>2483</c:v>
                </c:pt>
                <c:pt idx="10">
                  <c:v>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6131576473117E-2"/>
          <c:y val="2.4474024389901938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Кировская область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Пензенская область</c:v>
                </c:pt>
                <c:pt idx="4">
                  <c:v>Пермский край</c:v>
                </c:pt>
                <c:pt idx="5">
                  <c:v>Республика Башкортостан</c:v>
                </c:pt>
                <c:pt idx="6">
                  <c:v>Республика Марий Эл</c:v>
                </c:pt>
                <c:pt idx="7">
                  <c:v>Республика Мордовия</c:v>
                </c:pt>
                <c:pt idx="8">
                  <c:v>Республика Татарстан</c:v>
                </c:pt>
                <c:pt idx="9">
                  <c:v>Самарская область</c:v>
                </c:pt>
                <c:pt idx="10">
                  <c:v>Саратовская область</c:v>
                </c:pt>
                <c:pt idx="11">
                  <c:v>Удмуртская Республика</c:v>
                </c:pt>
                <c:pt idx="12">
                  <c:v>Ульяновская область</c:v>
                </c:pt>
                <c:pt idx="13">
                  <c:v>Республика Чувашия </c:v>
                </c:pt>
              </c:strCache>
            </c:strRef>
          </c:cat>
          <c:val>
            <c:numRef>
              <c:f>Лист1!$B$2:$B$15</c:f>
              <c:numCache>
                <c:formatCode>#,##0</c:formatCode>
                <c:ptCount val="14"/>
                <c:pt idx="0" formatCode="General">
                  <c:v>926</c:v>
                </c:pt>
                <c:pt idx="1">
                  <c:v>7891</c:v>
                </c:pt>
                <c:pt idx="2">
                  <c:v>2621</c:v>
                </c:pt>
                <c:pt idx="3">
                  <c:v>98324</c:v>
                </c:pt>
                <c:pt idx="4" formatCode="General">
                  <c:v>671</c:v>
                </c:pt>
                <c:pt idx="5">
                  <c:v>3574</c:v>
                </c:pt>
                <c:pt idx="6">
                  <c:v>1223</c:v>
                </c:pt>
                <c:pt idx="7">
                  <c:v>2039</c:v>
                </c:pt>
                <c:pt idx="8" formatCode="General">
                  <c:v>500</c:v>
                </c:pt>
                <c:pt idx="9">
                  <c:v>9331</c:v>
                </c:pt>
                <c:pt idx="10">
                  <c:v>1874</c:v>
                </c:pt>
                <c:pt idx="11">
                  <c:v>2974</c:v>
                </c:pt>
                <c:pt idx="12">
                  <c:v>3738</c:v>
                </c:pt>
                <c:pt idx="13">
                  <c:v>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6131576473117E-2"/>
          <c:y val="2.4474024389901938E-2"/>
          <c:w val="0.90475383362800743"/>
          <c:h val="0.6200949402778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Лист1!$A$3:$A$12</c:f>
              <c:strCache>
                <c:ptCount val="10"/>
                <c:pt idx="0">
                  <c:v>Еврейская АО</c:v>
                </c:pt>
                <c:pt idx="1">
                  <c:v>Забайкальский край</c:v>
                </c:pt>
                <c:pt idx="2">
                  <c:v>Камчатский край</c:v>
                </c:pt>
                <c:pt idx="3">
                  <c:v>Магаданская область</c:v>
                </c:pt>
                <c:pt idx="4">
                  <c:v>Приморский край</c:v>
                </c:pt>
                <c:pt idx="5">
                  <c:v>Республика Бурятия</c:v>
                </c:pt>
                <c:pt idx="6">
                  <c:v>Республика Саха (Якутия)</c:v>
                </c:pt>
                <c:pt idx="7">
                  <c:v>Сахалинская область</c:v>
                </c:pt>
                <c:pt idx="8">
                  <c:v>Хабаровский край</c:v>
                </c:pt>
                <c:pt idx="9">
                  <c:v>Чукотский автономный округ</c:v>
                </c:pt>
              </c:strCache>
            </c:strRef>
          </c:cat>
          <c:val>
            <c:numRef>
              <c:f>Лист1!$B$3:$B$12</c:f>
              <c:numCache>
                <c:formatCode>General</c:formatCode>
                <c:ptCount val="10"/>
                <c:pt idx="0">
                  <c:v>740</c:v>
                </c:pt>
                <c:pt idx="1">
                  <c:v>350</c:v>
                </c:pt>
                <c:pt idx="2">
                  <c:v>200</c:v>
                </c:pt>
                <c:pt idx="3">
                  <c:v>325</c:v>
                </c:pt>
                <c:pt idx="4" formatCode="#,##0">
                  <c:v>8443</c:v>
                </c:pt>
                <c:pt idx="5" formatCode="#,##0">
                  <c:v>11866</c:v>
                </c:pt>
                <c:pt idx="6">
                  <c:v>228</c:v>
                </c:pt>
                <c:pt idx="7" formatCode="#,##0">
                  <c:v>413</c:v>
                </c:pt>
                <c:pt idx="8" formatCode="#,##0">
                  <c:v>979</c:v>
                </c:pt>
                <c:pt idx="9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3-4BD7-BB5E-49D7A3271F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194152"/>
        <c:axId val="641192840"/>
      </c:barChart>
      <c:catAx>
        <c:axId val="6411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2840"/>
        <c:crosses val="autoZero"/>
        <c:auto val="1"/>
        <c:lblAlgn val="ctr"/>
        <c:lblOffset val="100"/>
        <c:noMultiLvlLbl val="0"/>
      </c:catAx>
      <c:valAx>
        <c:axId val="6411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1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C630-0127-48ED-862F-28D56EC45B96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2E37-3EF5-4439-9A2F-3EA403718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7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9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7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72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7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30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67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8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2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6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7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9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5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2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25407-DBE2-4D6D-A8A8-7BAEC3B2ED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2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7754A-DAF2-1504-34C2-22802A121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F997B-2B4F-80B2-9F37-47E2F3A09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BBC53-1BE7-769D-4116-DB9D085A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24FAF-6F01-F1C4-47DD-65A01894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274CFD-2759-E6FB-465E-F670AF58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4C0D3-C566-1161-679C-BD2BE1F7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F19B6-6AF5-B9AD-2E4D-C1E5D7ADA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07EF4-515D-FA00-9230-9C2C9A94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A1640-F016-C8F6-71D6-4CDACB92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D07F2-A08A-DA91-BF59-39A8F60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805C89-D477-7886-156B-19F5386B4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F0159-EDA2-4B62-0BD7-77D150ACE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3369C-49E3-6C14-B87F-ABB01CFC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E7BC2-7BAD-23C0-8CB6-E8840B2A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F7161-A9E7-6A2B-8016-48893A4D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2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55970-D382-EA3A-A2A7-65462DDA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D92B0-15D0-B770-79C0-B3B3BC98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59AB1-24A9-DD16-4C8F-8188ABA2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5A25A-68F9-D049-CEAA-0EA5CD14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A615FF-6898-778A-B2E2-A5D0AE70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8A4A0-8789-B909-2445-F42B5FDC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32006-CD67-579B-9F83-9A0D558AC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62629-DC09-566B-01D5-C4B15828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F6B8E-E5BB-3032-8DA1-21037563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ACE76-D989-E07C-F46B-FD92E9E2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50ED9-05D4-1822-8C77-1DE93DF7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775D0-2A35-C1F0-934B-BD975C061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2D96BE-4EDB-C6AF-2DE5-B53D5383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F20F4-F36D-EAAC-7797-EFF31925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16E03-50BF-B95D-8AC5-CFC49976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93965-6A19-9A34-1934-5EB6BADD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D008F-862B-B771-69E0-E7B590D5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73ED13-90E6-7858-C07E-FFD48D23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7A045-E496-30AC-524A-D0672A46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21E441-03C7-3BCA-08DA-69FC51A95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957680-B2C8-75CF-3687-799326032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B34E90-41D2-8F39-B649-12E93870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BF81D8-22B9-98DA-B8EB-832B535A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1C2923-FC50-9145-19E6-4DA22FF9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2A327-9DF9-653C-1857-64D1AFA2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93BE2B-2024-0D84-83DC-CF3204EC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9A3E22-F9D8-ADEF-C99E-064482FC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B706D-0EF9-CEED-9885-E133149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0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8E51EB-26AA-C74A-3105-B4535EAC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D2DDBB-873E-0703-7B39-01780766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AEF69-0CCC-1AE6-7438-FC49306A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70A64-F0D4-FAC2-2022-60129A90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63F76-8DC5-7986-7691-D8FD9BBB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E18856-6935-DABB-D7A5-CF8DC5170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1D13F2-6523-B269-CE5B-C2A811D7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E3E8C-8CA6-862D-4E42-ED8DC91B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0FEB73-1F2D-544E-4352-BEFCEE96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4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5813-1E35-33E4-C2E6-1F39EC59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8132B-02BB-AFD4-27A8-0C886A15F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E66B2-23CE-2829-7651-79F53557B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4B88F-7380-0605-9965-6D83C353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FAB72F-124B-942E-6545-50A8DD47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3060B-4551-949B-026B-A74BF6A8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0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DD391-B2D7-6EBA-CE2E-506E28BA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2F747-01D9-3A03-A791-1E1A0CD27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C97B5-9ECB-770F-92DF-F1B85A331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3594-E7BF-427F-8391-EE924CC95E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7E7D3-E4CE-499C-C8F4-4970830FA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0B7F4-CE8C-E5E1-9B06-56EDA672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C61-97FC-4DA2-9820-700B132B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ul.kudryavtceva@mpgu.s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4375" y="2726070"/>
            <a:ext cx="10403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</a:t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5400" dirty="0">
                <a:solidFill>
                  <a:srgbClr val="227A4B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«Без срока давности» </a:t>
            </a:r>
            <a:endParaRPr lang="ru-RU" sz="2800" dirty="0">
              <a:solidFill>
                <a:srgbClr val="227A4B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0" y="260807"/>
            <a:ext cx="2249598" cy="1901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29" r="88848" b="72143"/>
          <a:stretch/>
        </p:blipFill>
        <p:spPr>
          <a:xfrm>
            <a:off x="10248665" y="260807"/>
            <a:ext cx="1529356" cy="1506461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83AA74B-7C4F-6E44-A449-42CF159CE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82" y="5190960"/>
            <a:ext cx="2400635" cy="462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216" y="177904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Дальневосточный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844752"/>
              </p:ext>
            </p:extLst>
          </p:nvPr>
        </p:nvGraphicFramePr>
        <p:xfrm>
          <a:off x="432785" y="1711559"/>
          <a:ext cx="8817093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807" y="1980074"/>
            <a:ext cx="1825666" cy="13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Южный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216824"/>
              </p:ext>
            </p:extLst>
          </p:nvPr>
        </p:nvGraphicFramePr>
        <p:xfrm>
          <a:off x="654517" y="1636295"/>
          <a:ext cx="7495569" cy="506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1658" y="4170288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993" y="2018173"/>
            <a:ext cx="1870843" cy="14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5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Новые регионы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777716"/>
              </p:ext>
            </p:extLst>
          </p:nvPr>
        </p:nvGraphicFramePr>
        <p:xfrm>
          <a:off x="539015" y="1827530"/>
          <a:ext cx="7561375" cy="478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7006" y="4150536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526" y="1847271"/>
            <a:ext cx="2086919" cy="15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487857" y="898497"/>
            <a:ext cx="775168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  <a:r>
              <a:rPr lang="en-US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среди обучающихся образовательных организаций, реализующих образовательные программы основного и среднего общего образования, среднего профессионального образования, </a:t>
            </a:r>
            <a:b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</a:b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в 2024/25 учебном году</a:t>
            </a: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400" spc="55" dirty="0">
                <a:latin typeface="Montserrat" panose="00000500000000000000" pitchFamily="2" charset="-52"/>
                <a:cs typeface="Arial" panose="020B0604020202020204" pitchFamily="34" charset="0"/>
              </a:rPr>
              <a:t>Старт конкурса 1 ноября 2024 года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F37E2E-5EB9-EA38-0020-19860EF1789B}"/>
              </a:ext>
            </a:extLst>
          </p:cNvPr>
          <p:cNvSpPr txBox="1"/>
          <p:nvPr/>
        </p:nvSpPr>
        <p:spPr>
          <a:xfrm>
            <a:off x="8380675" y="5677231"/>
            <a:ext cx="3477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https://ec.memory45.su/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C8106B-1E12-A783-AFBD-0F9CEDD81E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3534" y="3209959"/>
            <a:ext cx="2300438" cy="23004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250" y="577979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491000" y="734741"/>
            <a:ext cx="11477810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Участники Международного конкурса сочинений 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«Без срока давности»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7ED762-450B-2C81-ACEA-79C752AA9EE7}"/>
              </a:ext>
            </a:extLst>
          </p:cNvPr>
          <p:cNvSpPr txBox="1"/>
          <p:nvPr/>
        </p:nvSpPr>
        <p:spPr>
          <a:xfrm>
            <a:off x="4812146" y="2382751"/>
            <a:ext cx="73798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Количество победителей и призеров в 2025 г.</a:t>
            </a:r>
            <a:r>
              <a:rPr lang="ru-RU" sz="1600" dirty="0">
                <a:latin typeface="Montserrat" panose="00000500000000000000" pitchFamily="2" charset="-52"/>
              </a:rPr>
              <a:t>– 64 обучающихся</a:t>
            </a:r>
            <a:endParaRPr lang="en-US" sz="1600" dirty="0">
              <a:latin typeface="Montserrat" panose="00000500000000000000" pitchFamily="2" charset="-52"/>
            </a:endParaRP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Победители в номинациях </a:t>
            </a:r>
            <a:r>
              <a:rPr lang="ru-RU" sz="1600" dirty="0">
                <a:latin typeface="Montserrat" panose="00000500000000000000" pitchFamily="2" charset="-52"/>
              </a:rPr>
              <a:t>–       от 6 обучающихся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>
                <a:latin typeface="Montserrat" panose="00000500000000000000" pitchFamily="2" charset="-52"/>
              </a:rPr>
              <a:t>Финальные мероприятия </a:t>
            </a:r>
            <a:r>
              <a:rPr lang="ru-RU" sz="1600" dirty="0">
                <a:latin typeface="Montserrat" panose="00000500000000000000" pitchFamily="2" charset="-52"/>
              </a:rPr>
              <a:t>–         от 70 обучающихся и 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             70  педагогов-наставников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              4 Координатора </a:t>
            </a:r>
            <a:r>
              <a:rPr lang="ru-RU" sz="1600">
                <a:latin typeface="Montserrat" panose="00000500000000000000" pitchFamily="2" charset="-52"/>
              </a:rPr>
              <a:t>абсолютных                                                                                                                                                        				       победителей            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1440" y="4622496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E3E8D-7182-79E9-251A-4DB8D35312A9}"/>
              </a:ext>
            </a:extLst>
          </p:cNvPr>
          <p:cNvSpPr txBox="1"/>
          <p:nvPr/>
        </p:nvSpPr>
        <p:spPr>
          <a:xfrm>
            <a:off x="97654" y="1833717"/>
            <a:ext cx="5864443" cy="487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5–7 классов общеобразовательных организаций (категория 1); 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fontAlgn="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8–9 классов общеобразовательных организаций (категория 2); 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fontAlgn="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10–11 классов общеобразовательных организаций (категория 3);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fontAlgn="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fontAlgn="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среднего профессионального образования (категория 4)</a:t>
            </a: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702" y="4334970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FA9-1A47-320E-3F81-6CA84116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5" y="217623"/>
            <a:ext cx="9938022" cy="1163679"/>
          </a:xfrm>
        </p:spPr>
        <p:txBody>
          <a:bodyPr anchor="b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Образовательно-просветительские мероприятия проекта </a:t>
            </a:r>
            <a:b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«Без срока давности»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6C61D-2D98-4F1A-D40F-55E67EA4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593" y="4489704"/>
            <a:ext cx="6743700" cy="987552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0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https://vk.com/bezsrokadavnosti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https://t.me/bezsrokadavnosti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 descr="Изображение выглядит как шаблон, График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2EE878-C0CC-451C-814A-4CE2A176E4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44803" y="1750741"/>
            <a:ext cx="2015524" cy="201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D3D27-F8C2-6B1D-BE1A-0B4A107A2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689368" y="4298990"/>
            <a:ext cx="2015524" cy="201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55173-12AE-A5AD-A1C8-3D8AC56CA8EA}"/>
              </a:ext>
            </a:extLst>
          </p:cNvPr>
          <p:cNvSpPr txBox="1"/>
          <p:nvPr/>
        </p:nvSpPr>
        <p:spPr>
          <a:xfrm>
            <a:off x="2752825" y="2079346"/>
            <a:ext cx="3619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https://memory45.su/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E33958-C9CB-086D-9F45-3EAE651F5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345" y="1536752"/>
            <a:ext cx="2780505" cy="2780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AB38D4-1C75-AF69-CF8C-1FD854A19937}"/>
              </a:ext>
            </a:extLst>
          </p:cNvPr>
          <p:cNvSpPr txBox="1"/>
          <p:nvPr/>
        </p:nvSpPr>
        <p:spPr>
          <a:xfrm>
            <a:off x="7984503" y="2042804"/>
            <a:ext cx="3996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https://ec.memory45.su/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6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89671" y="893477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Содержание регионального сайта мероприятий проекта «Без срока давности»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E3E8D-7182-79E9-251A-4DB8D35312A9}"/>
              </a:ext>
            </a:extLst>
          </p:cNvPr>
          <p:cNvSpPr txBox="1"/>
          <p:nvPr/>
        </p:nvSpPr>
        <p:spPr>
          <a:xfrm>
            <a:off x="-276154" y="2539740"/>
            <a:ext cx="7466274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Логотип </a:t>
            </a: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конкурсе в регионе                                          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Контакты Координатора, Организатора конкурса в регионе </a:t>
            </a: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электронная почта / телефон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Ссылка на официальный сайт Конкурса </a:t>
            </a:r>
            <a:r>
              <a:rPr kumimoji="0" lang="ru-RU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https://ec.memory45.su/</a:t>
            </a: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algn="ctr" fontAlgn="t">
              <a:lnSpc>
                <a:spcPct val="115000"/>
              </a:lnSpc>
              <a:spcAft>
                <a:spcPts val="25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43510" indent="450215" fontAlgn="t">
              <a:lnSpc>
                <a:spcPct val="115000"/>
              </a:lnSpc>
              <a:spcAft>
                <a:spcPts val="25"/>
              </a:spcAft>
            </a:pPr>
            <a:endParaRPr lang="ru-RU" sz="2800" dirty="0">
              <a:solidFill>
                <a:srgbClr val="00000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3510" indent="450215" fontAlgn="t">
              <a:lnSpc>
                <a:spcPct val="115000"/>
              </a:lnSpc>
              <a:spcAft>
                <a:spcPts val="25"/>
              </a:spcAft>
            </a:pPr>
            <a:endParaRPr lang="ru-RU" dirty="0">
              <a:solidFill>
                <a:srgbClr val="00000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86CF431-0D4A-5C3E-522C-CC76B974E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17" y="1928781"/>
            <a:ext cx="4981578" cy="47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291068" y="1015166"/>
            <a:ext cx="9223791" cy="794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Этапы Международного конкурса сочинений</a:t>
            </a:r>
          </a:p>
          <a:p>
            <a:pPr marL="12700" algn="ctr">
              <a:lnSpc>
                <a:spcPct val="100000"/>
              </a:lnSpc>
            </a:pPr>
            <a:r>
              <a:rPr lang="ru-RU" sz="2800" spc="55" dirty="0">
                <a:latin typeface="Montserrat" panose="00000500000000000000" pitchFamily="2" charset="-52"/>
                <a:cs typeface="Arial" panose="020B0604020202020204" pitchFamily="34" charset="0"/>
              </a:rPr>
              <a:t> «Без срока давности»</a:t>
            </a:r>
          </a:p>
          <a:p>
            <a:pPr marL="12700" algn="ctr">
              <a:lnSpc>
                <a:spcPct val="100000"/>
              </a:lnSpc>
            </a:pPr>
            <a:endParaRPr lang="ru-RU" sz="28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школьный этап Конкурса в субъектах Российской Федерации ‒ </a:t>
            </a: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с 1 ноября 2024 года по 19 января 2025 года;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муниципальный этап Конкурса в субъектах Российской Федерации ‒ </a:t>
            </a: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с 20 января по 5 февраля 2025 года;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региональный этап Конкурса в субъектах Российской Федерации ‒</a:t>
            </a: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 с 6 по 17 февраля 2025 года;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федеральный этап Конкурса ‒ с 18 февраля по 17 марта 2025 года. </a:t>
            </a:r>
          </a:p>
          <a:p>
            <a:pPr marL="12700" algn="ctr">
              <a:lnSpc>
                <a:spcPct val="100000"/>
              </a:lnSpc>
            </a:pPr>
            <a:endParaRPr lang="ru-RU" sz="20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0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0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C8106B-1E12-A783-AFBD-0F9CEDD81E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0862" y="3745065"/>
            <a:ext cx="1728700" cy="17287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253" y="1461758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5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E605-BCAA-E61B-ACFC-ABC4AE4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586" y="695451"/>
            <a:ext cx="5386828" cy="65197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Тематические направления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4A510-4E0A-0E89-3713-97431797A1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818" y="577412"/>
            <a:ext cx="1912266" cy="770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164" y="0"/>
            <a:ext cx="1770149" cy="1347427"/>
          </a:xfrm>
          <a:prstGeom prst="rect">
            <a:avLst/>
          </a:prstGeom>
        </p:spPr>
      </p:pic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A674EB4-BB12-24F2-73FD-CE7D82ACD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762500"/>
              </p:ext>
            </p:extLst>
          </p:nvPr>
        </p:nvGraphicFramePr>
        <p:xfrm>
          <a:off x="893795" y="1447253"/>
          <a:ext cx="10515600" cy="490239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5186">
                  <a:extLst>
                    <a:ext uri="{9D8B030D-6E8A-4147-A177-3AD203B41FA5}">
                      <a16:colId xmlns:a16="http://schemas.microsoft.com/office/drawing/2014/main" val="3131842253"/>
                    </a:ext>
                  </a:extLst>
                </a:gridCol>
                <a:gridCol w="4342614">
                  <a:extLst>
                    <a:ext uri="{9D8B030D-6E8A-4147-A177-3AD203B41FA5}">
                      <a16:colId xmlns:a16="http://schemas.microsoft.com/office/drawing/2014/main" val="97447242"/>
                    </a:ext>
                  </a:extLst>
                </a:gridCol>
                <a:gridCol w="974496">
                  <a:extLst>
                    <a:ext uri="{9D8B030D-6E8A-4147-A177-3AD203B41FA5}">
                      <a16:colId xmlns:a16="http://schemas.microsoft.com/office/drawing/2014/main" val="1671718535"/>
                    </a:ext>
                  </a:extLst>
                </a:gridCol>
                <a:gridCol w="4283304">
                  <a:extLst>
                    <a:ext uri="{9D8B030D-6E8A-4147-A177-3AD203B41FA5}">
                      <a16:colId xmlns:a16="http://schemas.microsoft.com/office/drawing/2014/main" val="4171177633"/>
                    </a:ext>
                  </a:extLst>
                </a:gridCol>
              </a:tblGrid>
              <a:tr h="47771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 против детства</a:t>
                      </a:r>
                    </a:p>
                    <a:p>
                      <a:pPr algn="l"/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уничтожение голодом и создание заведомо невыносимых условий существования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2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уничтожение душевнобольных и иных категорий населения, находящихся 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больницах и других лечебных учреждениях</a:t>
                      </a:r>
                    </a:p>
                    <a:p>
                      <a:pPr algn="l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угон на принудительные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73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карательные операции, направленные на централизованное уничтожение мирного населения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уничтожение мирных жителей в среде обитания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22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нацисты и их пособники, преступления против человечности (по материалам следственных дел)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трагедия и подвиг мирного населения в произведениях искусства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44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нацизм и неонацизм: история и современность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«Артек» в годы Великой Отечественной войны </a:t>
                      </a:r>
                      <a:b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 100-летию Международного детского центра)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91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семья в годы войны: путь к Победе (к 80-летию Победы в Великой Отечественной войне)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25985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2637A1-3C33-7688-B9CD-747226710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4" y="1446165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7A8C73-8632-5C95-5E2B-55FAE7AEA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3" y="2247993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61A683-63E8-C0C0-1966-086CE6C8B1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2" y="3131672"/>
            <a:ext cx="770016" cy="77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11A93C-3AF1-A0F3-8252-2F9D2F2D9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611" y="1432159"/>
            <a:ext cx="770015" cy="7700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FA7759-3C9E-F824-0D4F-E250E1EEDC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62" y="2216180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9AEC29-4169-71D4-6B78-BC44960CA9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51" y="3180635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9B7ED9-B53E-52E5-D735-6572107F5E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2" y="4047165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6517A1F-8033-2BDF-BF92-85899AD1E7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3" y="4870403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8B17E89-7188-77F3-2CDC-C91981E7B8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3" y="5579629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B096BA5-6489-2223-9C5C-FFBD7A4C38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51" y="4050476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6A2CB16-FF8F-77EB-F44C-4FE485CF50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51" y="4870404"/>
            <a:ext cx="770015" cy="77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24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E605-BCAA-E61B-ACFC-ABC4AE4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49" y="147103"/>
            <a:ext cx="4044256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Номинации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010FF-F895-459E-D0C2-58BC784C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560945"/>
            <a:ext cx="11165451" cy="484909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за гражданскую активность и поддержку образовательно-просветительских мероприятий проекта «Без срока давности», в том числе за рубежом;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участие в образовательно-просветительских мероприятиях по сохранению исторической памяти о трагедии мирного населения СССР в период Великой Отечественной войны 1941–1945 годов в субъектах Российской Федерации;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представленный опыт работы с архивными материалами проекта «Без срока давности»;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использование писем времен Великой Отечественной войны 1941–1945 годов, свидетельствующих о военных преступлениях нацистов и их пособников против мирных советских граждан;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умение сравнить преступления против человечности на различных исторических этапах нашей страны; 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за оригинальность сюжета конкурсного сочинения, за богатство и выразительность русского языка</a:t>
            </a:r>
          </a:p>
          <a:p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06EC33-02D6-A74C-92EA-75A8429B08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416" y="132773"/>
            <a:ext cx="3194581" cy="128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483" y="80264"/>
            <a:ext cx="1848135" cy="14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8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FAFBC57E-DE66-4C25-BF4B-63EC823508C4}"/>
              </a:ext>
            </a:extLst>
          </p:cNvPr>
          <p:cNvSpPr txBox="1"/>
          <p:nvPr/>
        </p:nvSpPr>
        <p:spPr>
          <a:xfrm>
            <a:off x="814164" y="1423961"/>
            <a:ext cx="10563669" cy="959878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5"/>
              </a:spcBef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Конкурс проводится в целях сохранения исторической памяти о трагедии мирного населения СССР – жертвах военных преступлений нацистов и их пособников в период Великой Отечественной войны 1941–1945 годов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334647"/>
              </p:ext>
            </p:extLst>
          </p:nvPr>
        </p:nvGraphicFramePr>
        <p:xfrm>
          <a:off x="519876" y="2480498"/>
          <a:ext cx="5072401" cy="403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592" y="447194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выглядит как текст, Шрифт,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CF56A20A-1077-012B-0DC8-0C10750E71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t="20959" r="13325" b="22488"/>
          <a:stretch/>
        </p:blipFill>
        <p:spPr>
          <a:xfrm>
            <a:off x="6881091" y="4305122"/>
            <a:ext cx="2179782" cy="1661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93296" y="3071191"/>
            <a:ext cx="5496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Общее количество участников за пять лет - 2 453 489</a:t>
            </a:r>
          </a:p>
        </p:txBody>
      </p:sp>
    </p:spTree>
    <p:extLst>
      <p:ext uri="{BB962C8B-B14F-4D97-AF65-F5344CB8AC3E}">
        <p14:creationId xmlns:p14="http://schemas.microsoft.com/office/powerpoint/2010/main" val="213055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85683" y="2057380"/>
            <a:ext cx="883345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355600" indent="-342900" algn="ctr">
              <a:lnSpc>
                <a:spcPct val="100000"/>
              </a:lnSpc>
              <a:buAutoNum type="arabicPeriod"/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Общее количество участников</a:t>
            </a:r>
          </a:p>
          <a:p>
            <a:pPr marL="355600" indent="-342900" algn="ctr">
              <a:lnSpc>
                <a:spcPct val="100000"/>
              </a:lnSpc>
              <a:buAutoNum type="arabicPeriod"/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2. Количество участников Конкурса по категориям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3. Количество сочинений по каждому тематическому направлению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4. Ссылка на региональный сайт с информацией о Конкурсе</a:t>
            </a:r>
          </a:p>
          <a:p>
            <a:pPr marL="12700" algn="ctr">
              <a:lnSpc>
                <a:spcPct val="100000"/>
              </a:lnSpc>
            </a:pPr>
            <a:endParaRPr lang="ru-RU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pc="55" dirty="0">
                <a:latin typeface="Montserrat" panose="00000500000000000000" pitchFamily="2" charset="-52"/>
                <a:cs typeface="Arial" panose="020B0604020202020204" pitchFamily="34" charset="0"/>
              </a:rPr>
              <a:t>5. Дата проведения вебинара для педагогических работников, осуществляющих подготовку участников Конкурса, и ссылка на него </a:t>
            </a:r>
            <a:r>
              <a:rPr lang="ru-RU" spc="55">
                <a:latin typeface="Montserrat" panose="00000500000000000000" pitchFamily="2" charset="-52"/>
                <a:cs typeface="Arial" panose="020B0604020202020204" pitchFamily="34" charset="0"/>
              </a:rPr>
              <a:t>(если есть)</a:t>
            </a:r>
            <a:endParaRPr lang="ru-RU" sz="2400" spc="55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C8106B-1E12-A783-AFBD-0F9CEDD81E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4689" y="4174433"/>
            <a:ext cx="1774453" cy="1774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558BCC-D897-817D-0B83-0CE1F9756447}"/>
              </a:ext>
            </a:extLst>
          </p:cNvPr>
          <p:cNvSpPr txBox="1"/>
          <p:nvPr/>
        </p:nvSpPr>
        <p:spPr>
          <a:xfrm>
            <a:off x="516834" y="772560"/>
            <a:ext cx="11052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Отчет Координатора о проведении конкурса в регионе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562" y="1443285"/>
            <a:ext cx="245080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8823-215B-49CD-99CF-D5582DEB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01" y="5287617"/>
            <a:ext cx="8475753" cy="13348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br>
              <a:rPr lang="en-US" sz="28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Кудрявцева Юлия Львовна</a:t>
            </a:r>
            <a: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, ведущий специалист  Управления общественных проектов МПГУ,</a:t>
            </a:r>
            <a:r>
              <a:rPr lang="en-US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  <a:hlinkClick r:id="rId3"/>
              </a:rPr>
              <a:t>ul.kudryavtceva@mpgu.su</a:t>
            </a:r>
            <a:b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+7 (499) 400 02 48 доб. 981</a:t>
            </a:r>
            <a:b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000" b="1" kern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-52"/>
              </a:rPr>
              <a:t>8 (995) 196 04 17</a:t>
            </a:r>
            <a:endParaRPr lang="en-US" sz="2800" b="1" kern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8" y="873448"/>
            <a:ext cx="2518355" cy="2128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29" r="88370" b="71590"/>
          <a:stretch/>
        </p:blipFill>
        <p:spPr>
          <a:xfrm>
            <a:off x="581586" y="2959233"/>
            <a:ext cx="1362130" cy="1322936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8BF08B3-7375-48A0-A02D-8663FF9B4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53719"/>
            <a:ext cx="3018918" cy="581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2FD428-6886-1BEA-6C5E-C315ED6C81DD}"/>
              </a:ext>
            </a:extLst>
          </p:cNvPr>
          <p:cNvSpPr txBox="1"/>
          <p:nvPr/>
        </p:nvSpPr>
        <p:spPr>
          <a:xfrm>
            <a:off x="3005594" y="734740"/>
            <a:ext cx="811032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Международный конкурс сочинений </a:t>
            </a:r>
            <a:b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«Без срока давности»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Минпросвещения России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– учредитель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E7E6E6">
                  <a:lumMod val="25000"/>
                </a:srgbClr>
              </a:solidFill>
              <a:latin typeface="Montserrat" panose="00000500000000000000" pitchFamily="2" charset="-5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Montserrat" panose="00000500000000000000" pitchFamily="2" charset="-52"/>
              </a:rPr>
              <a:t>МПГУ – федеральный оператор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27" y="4945969"/>
            <a:ext cx="1853474" cy="14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Статистика по федеральным округам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42248"/>
              </p:ext>
            </p:extLst>
          </p:nvPr>
        </p:nvGraphicFramePr>
        <p:xfrm>
          <a:off x="168676" y="1758188"/>
          <a:ext cx="8821320" cy="509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5220" y="4448865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053" y="2231443"/>
            <a:ext cx="1973548" cy="15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Центральный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80817"/>
              </p:ext>
            </p:extLst>
          </p:nvPr>
        </p:nvGraphicFramePr>
        <p:xfrm>
          <a:off x="357092" y="1827531"/>
          <a:ext cx="9442689" cy="48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9855" y="4130432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9192" y="2127680"/>
            <a:ext cx="1938008" cy="14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6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Уральский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599824"/>
              </p:ext>
            </p:extLst>
          </p:nvPr>
        </p:nvGraphicFramePr>
        <p:xfrm>
          <a:off x="357093" y="1827531"/>
          <a:ext cx="9192076" cy="48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019" y="2068123"/>
            <a:ext cx="1926563" cy="14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7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Сибирский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216881"/>
              </p:ext>
            </p:extLst>
          </p:nvPr>
        </p:nvGraphicFramePr>
        <p:xfrm>
          <a:off x="357093" y="1617044"/>
          <a:ext cx="9192076" cy="524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194" y="2121970"/>
            <a:ext cx="1914515" cy="14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Северо-Кавказский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141003"/>
              </p:ext>
            </p:extLst>
          </p:nvPr>
        </p:nvGraphicFramePr>
        <p:xfrm>
          <a:off x="1193533" y="1758189"/>
          <a:ext cx="8056345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031" y="2090451"/>
            <a:ext cx="1907387" cy="14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Северо-Западный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785455"/>
              </p:ext>
            </p:extLst>
          </p:nvPr>
        </p:nvGraphicFramePr>
        <p:xfrm>
          <a:off x="432785" y="1758189"/>
          <a:ext cx="8817093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328" y="2041047"/>
            <a:ext cx="1834199" cy="13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15A331-1192-FBB0-47AB-438ADE1C5AA8}"/>
              </a:ext>
            </a:extLst>
          </p:cNvPr>
          <p:cNvSpPr txBox="1"/>
          <p:nvPr/>
        </p:nvSpPr>
        <p:spPr>
          <a:xfrm>
            <a:off x="357093" y="804082"/>
            <a:ext cx="11477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Международный конкурс сочинений «Без срока давности»</a:t>
            </a:r>
          </a:p>
          <a:p>
            <a:pPr algn="ctr"/>
            <a:r>
              <a:rPr lang="ru-RU" sz="2800" dirty="0">
                <a:latin typeface="Montserrat" panose="00000500000000000000" pitchFamily="2" charset="-52"/>
                <a:cs typeface="Arial" panose="020B0604020202020204" pitchFamily="34" charset="0"/>
              </a:rPr>
              <a:t>Приволжский федеральный округ 2023/24 г.</a:t>
            </a:r>
          </a:p>
        </p:txBody>
      </p:sp>
      <p:pic>
        <p:nvPicPr>
          <p:cNvPr id="15" name="Рисунок 14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DD900B8-F33A-3386-83CF-8CA22053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" y="153719"/>
            <a:ext cx="3018918" cy="58102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30E7EB-2C58-D15A-5365-F8B8038CC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324537"/>
              </p:ext>
            </p:extLst>
          </p:nvPr>
        </p:nvGraphicFramePr>
        <p:xfrm>
          <a:off x="432785" y="1758189"/>
          <a:ext cx="8817093" cy="499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410E7-3DAE-A9D2-EA71-F3AD3801C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2764" y="4130433"/>
            <a:ext cx="1438241" cy="14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799" y="2160901"/>
            <a:ext cx="1878273" cy="14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4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849</Words>
  <Application>Microsoft Office PowerPoint</Application>
  <PresentationFormat>Широкоэкранный</PresentationFormat>
  <Paragraphs>149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Образовательно-просветительские мероприятия проекта  «Без срока давности»</vt:lpstr>
      <vt:lpstr>Презентация PowerPoint</vt:lpstr>
      <vt:lpstr>Презентация PowerPoint</vt:lpstr>
      <vt:lpstr>Тематические направления </vt:lpstr>
      <vt:lpstr>Номинации</vt:lpstr>
      <vt:lpstr>Презентация PowerPoint</vt:lpstr>
      <vt:lpstr>  Кудрявцева Юлия Львовна, ведущий специалист  Управления общественных проектов МПГУ, ul.kudryavtceva@mpgu.su +7 (499) 400 02 48 доб. 981 8 (995) 196 04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Светлана Владимировна</dc:creator>
  <cp:lastModifiedBy>Кудрявцева Юлия Львовна</cp:lastModifiedBy>
  <cp:revision>38</cp:revision>
  <dcterms:created xsi:type="dcterms:W3CDTF">2023-10-20T11:40:56Z</dcterms:created>
  <dcterms:modified xsi:type="dcterms:W3CDTF">2024-11-21T11:51:53Z</dcterms:modified>
</cp:coreProperties>
</file>