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7" r:id="rId12"/>
    <p:sldId id="268" r:id="rId13"/>
    <p:sldId id="273" r:id="rId14"/>
    <p:sldId id="266" r:id="rId15"/>
    <p:sldId id="276" r:id="rId16"/>
    <p:sldId id="275" r:id="rId17"/>
    <p:sldId id="274" r:id="rId18"/>
    <p:sldId id="278" r:id="rId19"/>
    <p:sldId id="277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63" autoAdjust="0"/>
  </p:normalViewPr>
  <p:slideViewPr>
    <p:cSldViewPr>
      <p:cViewPr varScale="1">
        <p:scale>
          <a:sx n="63" d="100"/>
          <a:sy n="63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Доля  дипломных работ по ПМ </a:t>
            </a:r>
          </a:p>
          <a:p>
            <a:pPr>
              <a:defRPr sz="2800"/>
            </a:pPr>
            <a:r>
              <a:rPr lang="ru-RU" sz="2800"/>
              <a:t>"Основы риэлтерской деятельности"</a:t>
            </a:r>
          </a:p>
        </c:rich>
      </c:tx>
      <c:layout>
        <c:manualLayout>
          <c:xMode val="edge"/>
          <c:yMode val="edge"/>
          <c:x val="0.18967636111799305"/>
          <c:y val="2.55857117286645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2013-2014 гг.</c:v>
                </c:pt>
                <c:pt idx="1">
                  <c:v>2014-2015 гг.</c:v>
                </c:pt>
                <c:pt idx="2">
                  <c:v>2015-2016 гг.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52</c:v>
                </c:pt>
                <c:pt idx="1">
                  <c:v>71</c:v>
                </c:pt>
                <c:pt idx="2">
                  <c:v>73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8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5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1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2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0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9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66DF-BF33-44AE-987E-3012139A8220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BA00-D500-4D9C-A348-865EBDDE2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7992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180975" algn="l"/>
                <a:tab pos="4770438" algn="l"/>
              </a:tabLst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 образования и науки Кемеровской области</a:t>
            </a:r>
            <a:endParaRPr lang="ru-RU" alt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180975" algn="l"/>
                <a:tab pos="4770438" algn="l"/>
              </a:tabLst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профессиональное образовательное учреждение</a:t>
            </a:r>
            <a:endParaRPr lang="ru-RU" alt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180975" algn="l"/>
                <a:tab pos="4770438" algn="l"/>
              </a:tabLst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«Новокузнецкий торгово-экономический техникум»</a:t>
            </a:r>
            <a:endParaRPr lang="ru-RU" alt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180975" algn="l"/>
                <a:tab pos="4770438" algn="l"/>
              </a:tabLst>
            </a:pPr>
            <a:r>
              <a:rPr lang="ru-RU" alt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(ГПОУ НТЭТ)</a:t>
            </a:r>
          </a:p>
        </p:txBody>
      </p:sp>
      <p:pic>
        <p:nvPicPr>
          <p:cNvPr id="6" name="Рисунок 2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0" y="145574"/>
            <a:ext cx="91916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5" y="1988840"/>
            <a:ext cx="892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взаимодействие </a:t>
            </a:r>
            <a:endParaRPr lang="ru-RU" sz="2800" i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Новокузнецкого торгово-экономического техникума </a:t>
            </a:r>
          </a:p>
          <a:p>
            <a:pPr algn="ctr"/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8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агентствами недвижимости </a:t>
            </a:r>
            <a:endParaRPr lang="ru-RU" sz="2800" i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рамках организации практического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  <a:p>
            <a:pPr algn="ctr"/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Воробьева Татьяна Николаевна</a:t>
            </a:r>
          </a:p>
          <a:p>
            <a:pPr algn="ctr"/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Крестина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Ирина Ивановна</a:t>
            </a: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ГПОУ НТЭТ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исциплин специальности «Земельно-имущественные отношения»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53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тренинги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риэлтерской деятельности</a:t>
            </a:r>
          </a:p>
          <a:p>
            <a:pPr lvl="0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Отработка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«холодного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звонка»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3122" b="27470"/>
          <a:stretch/>
        </p:blipFill>
        <p:spPr bwMode="auto">
          <a:xfrm rot="5400000">
            <a:off x="5496521" y="2072432"/>
            <a:ext cx="4146311" cy="23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" r="14606" b="12674"/>
          <a:stretch/>
        </p:blipFill>
        <p:spPr bwMode="auto">
          <a:xfrm rot="5400000">
            <a:off x="3319272" y="3321568"/>
            <a:ext cx="352806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5122" r="8038" b="6589"/>
          <a:stretch/>
        </p:blipFill>
        <p:spPr bwMode="auto">
          <a:xfrm rot="5400000" flipV="1">
            <a:off x="283599" y="3245367"/>
            <a:ext cx="3255108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8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02704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показа объектов недвижимости</a:t>
            </a:r>
          </a:p>
          <a:p>
            <a:pPr marL="0" indent="0">
              <a:buNone/>
            </a:pP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7553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тренинги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5"/>
          <a:stretch/>
        </p:blipFill>
        <p:spPr bwMode="auto">
          <a:xfrm rot="10800000">
            <a:off x="323528" y="2530232"/>
            <a:ext cx="2915784" cy="30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12" y="3429000"/>
            <a:ext cx="3921629" cy="29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8171" y="1765821"/>
            <a:ext cx="32643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7553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тренинги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279"/>
            <a:ext cx="3418032" cy="25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29692" r="29918" b="17791"/>
          <a:stretch/>
        </p:blipFill>
        <p:spPr bwMode="auto">
          <a:xfrm>
            <a:off x="5617488" y="914399"/>
            <a:ext cx="3404592" cy="23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6848" y="1241867"/>
            <a:ext cx="8229600" cy="1152128"/>
          </a:xfrm>
          <a:prstGeom prst="rect">
            <a:avLst/>
          </a:prstGeom>
          <a:solidFill>
            <a:schemeClr val="lt1"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Составление объявления о продаже ОН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самопрезентации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3111" r="46500" b="23820"/>
          <a:stretch/>
        </p:blipFill>
        <p:spPr bwMode="auto">
          <a:xfrm>
            <a:off x="5730240" y="3137800"/>
            <a:ext cx="3291840" cy="36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пк\Desktop\флэшка\ГОУ СПО НТЭТ\Конкурсы\Проф самоопределение обуч и рынок труда 2016\IMG_35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9" r="5092"/>
          <a:stretch/>
        </p:blipFill>
        <p:spPr bwMode="auto">
          <a:xfrm>
            <a:off x="3375913" y="2393995"/>
            <a:ext cx="2241575" cy="28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6976"/>
            <a:ext cx="8229600" cy="4525963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встреча с клиентом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услуг агентства недвижимости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потребностей клиента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0438"/>
          <a:stretch/>
        </p:blipFill>
        <p:spPr bwMode="auto">
          <a:xfrm rot="5400000" flipV="1">
            <a:off x="338052" y="1736558"/>
            <a:ext cx="3185924" cy="33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91" y="1798594"/>
            <a:ext cx="3523046" cy="264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861" y="3897999"/>
            <a:ext cx="3382859" cy="25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149080"/>
            <a:ext cx="3319651" cy="24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1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Выездная экскурсия </a:t>
            </a:r>
            <a:b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«Особенности объектов недвижимости в новостройках </a:t>
            </a:r>
            <a:b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Новосибирска»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Инвестиционно-</a:t>
            </a:r>
          </a:p>
          <a:p>
            <a:pPr marL="0" indent="0">
              <a:buNone/>
            </a:pPr>
            <a:r>
              <a:rPr lang="ru-RU" dirty="0" smtClean="0"/>
              <a:t>строительная </a:t>
            </a:r>
            <a:r>
              <a:rPr lang="ru-RU" dirty="0"/>
              <a:t>компания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СОЮЗ» (ЖК «Акварельный)</a:t>
            </a:r>
          </a:p>
        </p:txBody>
      </p:sp>
      <p:pic>
        <p:nvPicPr>
          <p:cNvPr id="4098" name="Picture 2" descr="C:\Users\пк\Desktop\флэшка\ГОУ СПО НТЭТ\Конкурсы\Проф самоопределение обуч и рынок труда 2016\Новая папка\24-09-2016_09-35-39\АКв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8"/>
          <a:stretch/>
        </p:blipFill>
        <p:spPr bwMode="auto">
          <a:xfrm rot="5400000">
            <a:off x="5424344" y="3296736"/>
            <a:ext cx="3617208" cy="30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Инвестиционная компания «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Уникон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 «Столичный»)</a:t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09455"/>
            <a:ext cx="4932040" cy="369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272" y="2435074"/>
            <a:ext cx="4145936" cy="31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Роспроектстрой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 на Золотой Ниве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475">
            <a:off x="5857180" y="4138980"/>
            <a:ext cx="3236801" cy="24276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3905" r="-836" b="13905"/>
          <a:stretch/>
        </p:blipFill>
        <p:spPr>
          <a:xfrm>
            <a:off x="2627784" y="1451132"/>
            <a:ext cx="4011048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1847" flipV="1">
            <a:off x="-64065" y="3241577"/>
            <a:ext cx="2947081" cy="22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«АКД»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 «Бавария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2"/>
          <a:stretch/>
        </p:blipFill>
        <p:spPr>
          <a:xfrm rot="21076635">
            <a:off x="206292" y="1906253"/>
            <a:ext cx="4844356" cy="3090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345">
            <a:off x="5004048" y="299054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8"/>
          <a:stretch/>
        </p:blipFill>
        <p:spPr>
          <a:xfrm>
            <a:off x="5148064" y="3589040"/>
            <a:ext cx="3825213" cy="326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/>
        </p:blipFill>
        <p:spPr>
          <a:xfrm>
            <a:off x="-30480" y="0"/>
            <a:ext cx="4956043" cy="3284984"/>
          </a:xfrm>
          <a:prstGeom prst="rect">
            <a:avLst/>
          </a:prstGeom>
        </p:spPr>
      </p:pic>
      <p:pic>
        <p:nvPicPr>
          <p:cNvPr id="5122" name="Picture 2" descr="C:\Users\пк\Downloads\image-24-09-16-23-14-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7407" b="8667"/>
          <a:stretch/>
        </p:blipFill>
        <p:spPr bwMode="auto">
          <a:xfrm>
            <a:off x="5868144" y="-1"/>
            <a:ext cx="1892424" cy="36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флэшка\ГОУ СПО НТЭТ\Конкурсы\Проф самоопределение обуч и рынок труда 2016\Новая папка\24-09-2016_09-36-52\image-24-09-16-13-36-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4" y="3284984"/>
            <a:ext cx="2630928" cy="35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231164"/>
            <a:ext cx="4290498" cy="32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9206" y="231164"/>
            <a:ext cx="4290497" cy="32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пк\Desktop\флэшка\ГОУ СПО НТЭТ\Конкурсы\Проф самоопределение обуч и рынок труда 2016\mJgN6gjuBz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4493" b="15256"/>
          <a:stretch/>
        </p:blipFill>
        <p:spPr bwMode="auto">
          <a:xfrm>
            <a:off x="442984" y="3536278"/>
            <a:ext cx="3763554" cy="3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флэшка\ГОУ СПО НТЭТ\Конкурсы\Проф самоопределение обуч и рынок труда 2016\awNjUXPuld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9"/>
          <a:stretch/>
        </p:blipFill>
        <p:spPr bwMode="auto">
          <a:xfrm>
            <a:off x="5176951" y="3536278"/>
            <a:ext cx="3375006" cy="32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специалистов </a:t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земельно-имущественным отношениям осуществляется с 2010 г.</a:t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включает в программу</a:t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модули:</a:t>
            </a:r>
            <a:endParaRPr lang="ru-RU" sz="3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4129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1.Управление земельно-имущественным комплексом</a:t>
            </a:r>
          </a:p>
          <a:p>
            <a:pPr marL="0" indent="0">
              <a:buNone/>
            </a:pPr>
            <a:r>
              <a:rPr lang="ru-RU" dirty="0"/>
              <a:t>2. Осуществление кадастровых отношений</a:t>
            </a:r>
          </a:p>
          <a:p>
            <a:pPr marL="0" indent="0">
              <a:buNone/>
            </a:pPr>
            <a:r>
              <a:rPr lang="ru-RU" dirty="0"/>
              <a:t>3. Картографо-геодезическое сопровождение земельно-имущественных отношений</a:t>
            </a:r>
          </a:p>
          <a:p>
            <a:pPr marL="0" indent="0">
              <a:buNone/>
            </a:pPr>
            <a:r>
              <a:rPr lang="ru-RU" dirty="0"/>
              <a:t>4. Оценка недвижимого имущества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4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социальные партнеры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Комитет градостроительства  и земельных ресурсов Администрации г. </a:t>
            </a:r>
            <a:r>
              <a:rPr lang="ru-RU" dirty="0" smtClean="0"/>
              <a:t>Новокузнецка</a:t>
            </a:r>
          </a:p>
          <a:p>
            <a:r>
              <a:rPr lang="ru-RU" dirty="0" smtClean="0"/>
              <a:t>Администрация </a:t>
            </a:r>
            <a:r>
              <a:rPr lang="ru-RU" dirty="0"/>
              <a:t>Новокузнецкого </a:t>
            </a:r>
            <a:r>
              <a:rPr lang="ru-RU" dirty="0" smtClean="0"/>
              <a:t>района</a:t>
            </a:r>
          </a:p>
          <a:p>
            <a:r>
              <a:rPr lang="ru-RU" dirty="0" smtClean="0"/>
              <a:t>МУП </a:t>
            </a:r>
            <a:r>
              <a:rPr lang="ru-RU" dirty="0"/>
              <a:t>«Кадастровый центр Новокузнецкого </a:t>
            </a:r>
            <a:r>
              <a:rPr lang="ru-RU" dirty="0" smtClean="0"/>
              <a:t>района»</a:t>
            </a:r>
          </a:p>
          <a:p>
            <a:r>
              <a:rPr lang="ru-RU" dirty="0" smtClean="0"/>
              <a:t>ООО </a:t>
            </a:r>
            <a:r>
              <a:rPr lang="ru-RU" dirty="0"/>
              <a:t>«Центр градостроительства и землеустройства г. </a:t>
            </a:r>
            <a:r>
              <a:rPr lang="ru-RU" dirty="0" smtClean="0"/>
              <a:t>Новокузнецка»</a:t>
            </a:r>
          </a:p>
          <a:p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 smtClean="0"/>
              <a:t>Новолит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 smtClean="0"/>
              <a:t>КузбассОценка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АУ </a:t>
            </a:r>
            <a:r>
              <a:rPr lang="ru-RU" dirty="0"/>
              <a:t>КО «Новокузнецкий лесхоз»</a:t>
            </a:r>
          </a:p>
        </p:txBody>
      </p:sp>
    </p:spTree>
    <p:extLst>
      <p:ext uri="{BB962C8B-B14F-4D97-AF65-F5344CB8AC3E}">
        <p14:creationId xmlns:p14="http://schemas.microsoft.com/office/powerpoint/2010/main" val="34220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2011г. в рамках эффективного взаимодействия с саморегулируемыми организациями – </a:t>
            </a:r>
          </a:p>
          <a:p>
            <a:pPr marL="0" indent="0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«Ассоциацией 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риэлторов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Кемеровской области» и «Лигой </a:t>
            </a:r>
            <a:r>
              <a:rPr lang="ru-RU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риэлторов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Кузбасса» </a:t>
            </a:r>
          </a:p>
          <a:p>
            <a:pPr marL="0" indent="0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принято решение о введении нового профессионального модуля «Основы риэлтерской деятельности».</a:t>
            </a:r>
          </a:p>
          <a:p>
            <a:pPr marL="0" indent="0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с нами сотрудничает 54 агентства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21139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048307"/>
              </p:ext>
            </p:extLst>
          </p:nvPr>
        </p:nvGraphicFramePr>
        <p:xfrm>
          <a:off x="323528" y="332656"/>
          <a:ext cx="8363272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введению профессионального модуля «Основы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риэлтерской деятельности» 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достигнуто следующее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ctr">
              <a:buNone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увеличено количество социальных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партнеров;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организовано сотрудничество с крупными агентствами недвижимости в рамках проведения производственной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получены новые рабочие места для выпускников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специальности «Земельно-имущественные отношения».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2"/>
            <a:ext cx="5328612" cy="36651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3564"/>
            <a:ext cx="4578085" cy="3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ОРГАНИЗАТОРЫ ТРЕНИНГОВ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1" y="2691625"/>
            <a:ext cx="2331362" cy="2409131"/>
          </a:xfrm>
        </p:spPr>
      </p:pic>
      <p:sp>
        <p:nvSpPr>
          <p:cNvPr id="5" name="TextBox 4"/>
          <p:cNvSpPr txBox="1"/>
          <p:nvPr/>
        </p:nvSpPr>
        <p:spPr>
          <a:xfrm>
            <a:off x="189464" y="5235649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Брызгалин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Роман Андреевич – руководитель учебно-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тренингового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центра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«НОМИНАЛ»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1092" y="5512648"/>
            <a:ext cx="340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Терехин-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Крангёв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Станислав Игоревич– руководитель отдела продаж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«НОМИНАЛ»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704" y="4269289"/>
            <a:ext cx="27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Сапожкова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Юлия Анатольевна –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«НОМИНАЛ»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76" y="1352965"/>
            <a:ext cx="1944216" cy="2916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59056"/>
            <a:ext cx="1905947" cy="2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44" y="4081618"/>
            <a:ext cx="1760257" cy="2640386"/>
          </a:xfrm>
        </p:spPr>
      </p:pic>
      <p:sp>
        <p:nvSpPr>
          <p:cNvPr id="4" name="TextBox 3"/>
          <p:cNvSpPr txBox="1"/>
          <p:nvPr/>
        </p:nvSpPr>
        <p:spPr>
          <a:xfrm>
            <a:off x="146996" y="4663147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Чуданов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Александр Павлович – руководитель отдела маркетинга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«Любимый город»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569" y="542390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Васильева Евгения Викторовна – маркетолог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«Любимый город»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009" y="2612811"/>
            <a:ext cx="27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Левченко Инна Васильевна –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«Любимый город»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lgorod-nk.ru/img/done1/inside/liv.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32" y="116632"/>
            <a:ext cx="1884602" cy="24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gorod-nk.ru/img/done1/inside/z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5685"/>
            <a:ext cx="1656184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4736" y="321297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Зайцева Светлана Павловна – руководитель учебно-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тренингового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центра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 «Любимый город»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6" y="1998221"/>
            <a:ext cx="1776617" cy="26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355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Подготовка специалистов  по земельно-имущественным отношениям осуществляется с 2010 г. и включает в программу Профессиональные модули:</vt:lpstr>
      <vt:lpstr>Первые социальные 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ОРГАНИЗАТОРЫ ТРЕНИНГОВ</vt:lpstr>
      <vt:lpstr>Презентация PowerPoint</vt:lpstr>
      <vt:lpstr>Проведенные тренинги</vt:lpstr>
      <vt:lpstr>Проведенные тренинги</vt:lpstr>
      <vt:lpstr>Проведенные тренинги</vt:lpstr>
      <vt:lpstr>Презентация PowerPoint</vt:lpstr>
      <vt:lpstr>Выездная экскурсия  «Особенности объектов недвижимости в новостройках  г. Новосибирска»</vt:lpstr>
      <vt:lpstr>Инвестиционная компания «Уникон»  (ЖК «Столичный») </vt:lpstr>
      <vt:lpstr>ООО «Роспроектстрой»  (Дом на Золотой Ниве)</vt:lpstr>
      <vt:lpstr>ООО «АКД»  (ЖК «Бавария»)</vt:lpstr>
      <vt:lpstr>Презентация PowerPoint</vt:lpstr>
      <vt:lpstr>Презентация PowerPoint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25</cp:revision>
  <dcterms:created xsi:type="dcterms:W3CDTF">2016-09-19T08:18:59Z</dcterms:created>
  <dcterms:modified xsi:type="dcterms:W3CDTF">2016-09-27T14:18:45Z</dcterms:modified>
</cp:coreProperties>
</file>