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62FDF"/>
    <a:srgbClr val="FFFFFF"/>
    <a:srgbClr val="05ABA7"/>
    <a:srgbClr val="103C15"/>
    <a:srgbClr val="40C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24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548680"/>
            <a:ext cx="6984776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Прокопьевского муниципального района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FF0066"/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Ресурсный класс как модель психолого-педагогического сопровождения детей с ограниченными возможностями здоровья в общеобразовательной организации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573016"/>
            <a:ext cx="3528392" cy="180019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Матвеева Наталья Борисовна, заместитель начальника Управления образования администрации Прокопьевского муниципального района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620688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Условия реализации программы</a:t>
            </a:r>
            <a:endParaRPr lang="ru-RU" sz="2800" dirty="0"/>
          </a:p>
        </p:txBody>
      </p:sp>
      <p:pic>
        <p:nvPicPr>
          <p:cNvPr id="5" name="Picture 2" descr="Терентьевск эмблема -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884" y="116632"/>
            <a:ext cx="1352550" cy="1181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9" y="1143908"/>
            <a:ext cx="2979587" cy="2559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22933"/>
            <a:ext cx="3663662" cy="2503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10166"/>
            <a:ext cx="3519646" cy="2408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17119"/>
            <a:ext cx="3163923" cy="2146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Фото Юлии Вячеславовны\DSC022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286256"/>
            <a:ext cx="3643338" cy="210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1806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Ресурсный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dirty="0" smtClean="0"/>
              <a:t>Ученика зачисляют в класс со сверстниками.</a:t>
            </a:r>
          </a:p>
          <a:p>
            <a:r>
              <a:rPr lang="ru-RU" dirty="0" smtClean="0"/>
              <a:t>Подходит не только для детей с ментальными нарушениями, но и для детей, испытывающих трудности в освоении школьной программы.</a:t>
            </a:r>
          </a:p>
          <a:p>
            <a:r>
              <a:rPr lang="ru-RU" dirty="0" smtClean="0"/>
              <a:t>Делает инклюзию комфортной и эффективной для всех участников образовательных отношений.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4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Команда ресурсного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ru-RU" sz="3600" dirty="0" smtClean="0"/>
              <a:t>Учитель обычного класса</a:t>
            </a:r>
          </a:p>
          <a:p>
            <a:r>
              <a:rPr lang="ru-RU" sz="3600" dirty="0" smtClean="0"/>
              <a:t>Учитель ресурсного класса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едагоги, осуществляющие коррекционную работу</a:t>
            </a:r>
          </a:p>
          <a:p>
            <a:r>
              <a:rPr lang="ru-RU" sz="3600" dirty="0" err="1" smtClean="0"/>
              <a:t>Тьютор</a:t>
            </a:r>
            <a:endParaRPr lang="ru-RU" sz="3600" dirty="0" smtClean="0"/>
          </a:p>
          <a:p>
            <a:r>
              <a:rPr lang="ru-RU" sz="3600" dirty="0" smtClean="0"/>
              <a:t>Куратор ресурсного класса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3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Заключение ПМПК</a:t>
            </a:r>
          </a:p>
          <a:p>
            <a:r>
              <a:rPr lang="ru-RU" sz="4000" dirty="0" smtClean="0"/>
              <a:t>Заявление от родителей (законных представителей) на обучение по АООП</a:t>
            </a:r>
          </a:p>
          <a:p>
            <a:r>
              <a:rPr lang="ru-RU" sz="4000" dirty="0" smtClean="0"/>
              <a:t>Договор с родителями (законными представителями) на обучение по АООП</a:t>
            </a:r>
          </a:p>
          <a:p>
            <a:pPr marL="0" indent="0">
              <a:buNone/>
            </a:pP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21802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устав ОО</a:t>
            </a:r>
            <a:br>
              <a:rPr lang="ru-RU" dirty="0" smtClean="0"/>
            </a:br>
            <a:r>
              <a:rPr lang="ru-RU" dirty="0" smtClean="0"/>
              <a:t>(п. 13. ст. 60 ФЗ № 273)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«</a:t>
            </a:r>
            <a:r>
              <a:rPr lang="ru-RU" b="1" dirty="0"/>
              <a:t>лицам с ограниченными возможностями здоровья (с различными формами умственной отсталости), не имеющим основного общего и среднего общего образования и обучавшимся по АООП, выдается свидетельство об обучении по образцу и в порядке, которые устанавливаются федеральным органом исполнительной власти </a:t>
            </a:r>
            <a:r>
              <a:rPr lang="ru-RU" b="1" dirty="0" smtClean="0"/>
              <a:t>….»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3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Недельная образовательная нагрузка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6997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b="1" dirty="0"/>
              <a:t>урочную деятельность </a:t>
            </a:r>
            <a:r>
              <a:rPr lang="ru-RU" dirty="0"/>
              <a:t>(1 класс – 21 час; 2-4 классы – 23 часа). Уроки по 40 минут;</a:t>
            </a:r>
          </a:p>
          <a:p>
            <a:r>
              <a:rPr lang="ru-RU" b="1" dirty="0" smtClean="0"/>
              <a:t>внеурочную </a:t>
            </a:r>
            <a:r>
              <a:rPr lang="ru-RU" b="1" dirty="0"/>
              <a:t>деятельность </a:t>
            </a:r>
            <a:r>
              <a:rPr lang="ru-RU" dirty="0" smtClean="0"/>
              <a:t>(до 10 </a:t>
            </a:r>
            <a:r>
              <a:rPr lang="ru-RU" dirty="0"/>
              <a:t>часов, из них 5 и более часов занятий коррекционной направленности, остальные – на развивающие области);</a:t>
            </a:r>
          </a:p>
          <a:p>
            <a:r>
              <a:rPr lang="ru-RU" dirty="0" smtClean="0"/>
              <a:t> </a:t>
            </a:r>
            <a:r>
              <a:rPr lang="ru-RU" b="1" dirty="0"/>
              <a:t>реабилитационно-коррекционные мероприятия</a:t>
            </a:r>
            <a:r>
              <a:rPr lang="ru-RU" dirty="0"/>
              <a:t>, которые проводят во время внеурочной или урочной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3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303421"/>
              </p:ext>
            </p:extLst>
          </p:nvPr>
        </p:nvGraphicFramePr>
        <p:xfrm>
          <a:off x="1259632" y="332656"/>
          <a:ext cx="6768754" cy="6058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2960"/>
                <a:gridCol w="1539132"/>
                <a:gridCol w="645780"/>
                <a:gridCol w="645780"/>
                <a:gridCol w="645780"/>
                <a:gridCol w="645780"/>
                <a:gridCol w="643542"/>
              </a:tblGrid>
              <a:tr h="23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Предметные области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Учебные предметы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Количество часов в неделю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 класс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 класс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3 класс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4 класс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Всего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235663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Обязательная часть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66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Русский язык и литературное чтение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Русский язык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18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235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Литературное чтение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235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Иностранный язык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Иностранный язык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235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Математика и информатика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Математика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706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Обществознание и естествознание (Окружающий мир)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Окружающий мир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8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706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Основы религиозных культур и светской этики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Основы религиозных культур и светской этики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23566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Искусство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Музыка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471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Изобразительное искусство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235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Технология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Технология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235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Физическая культура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Физическая культура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235663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Итого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21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84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4713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Часть, формируемая участниками образовательных отношений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2356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Максимально допустимая предельная нагрузка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90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6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936958"/>
              </p:ext>
            </p:extLst>
          </p:nvPr>
        </p:nvGraphicFramePr>
        <p:xfrm>
          <a:off x="755573" y="548681"/>
          <a:ext cx="7632850" cy="5755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5"/>
                <a:gridCol w="2425253"/>
                <a:gridCol w="1336321"/>
                <a:gridCol w="954612"/>
                <a:gridCol w="954612"/>
                <a:gridCol w="953937"/>
              </a:tblGrid>
              <a:tr h="9959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Направления внеурочной деятельности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Наименование рабочей программы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Кол-во часов в неделю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Руководитель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Корректировка плана в течение года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91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Общеинтеллектуальное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59758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Коррекционно-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развивающая область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Развитие познавательной сферы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«Учись учиться»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2ч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Учитель начальных классов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796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Развитие фонетического и фонематического слуха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«Речевая практика»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2ч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Учитель-логопед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99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Развитие эмоционально-волевой сферы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indent="11112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«РОСТ: развитие, общение, самооценка, творчество»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1ч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Педагог-психолог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91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Итого: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5 ч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5975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Духовно-нравственное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«Декоративное творчество»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1ч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Учитель начальных классов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5975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Общекультурное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«Изонить»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1ч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Учитель технологии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3983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Социальное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«Азбука общения»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2ч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Педагог-психолог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91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Итого: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>
                          <a:effectLst/>
                        </a:rPr>
                        <a:t>4 ч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0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Ресурсный кабинет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687730"/>
              </p:ext>
            </p:extLst>
          </p:nvPr>
        </p:nvGraphicFramePr>
        <p:xfrm>
          <a:off x="1043608" y="1340768"/>
          <a:ext cx="7272807" cy="4806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6325"/>
                <a:gridCol w="5036482"/>
              </a:tblGrid>
              <a:tr h="60963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Функциональная зона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>
                          <a:effectLst/>
                        </a:rPr>
                        <a:t>Оборудование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3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Учителя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>
                          <a:effectLst/>
                        </a:rPr>
                        <a:t>Компьютер с доступом к Интернет, многофункциональное устройство, ламинатор, расходные материалы и т.д.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440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Для индивидуальных занятий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Столы, оборудованные лампами. Дидактические материалы, пособия, игры, наушники и др.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3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>
                          <a:effectLst/>
                        </a:rPr>
                        <a:t>Для групповых занятий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Интерактивная система обучения и тестирования, магнитная доска, наборы для игры и творчества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2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>
                          <a:effectLst/>
                        </a:rPr>
                        <a:t>Для отдыха и сенсорной разгрузки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Стимуляторы, которые воздействуют на органы чувств.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Мягкая среда для релаксации.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Спокойная музыка, световые эффекты.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Тактильная среда для развития зрительно-моторной координации.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3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545</Words>
  <Application>Microsoft Office PowerPoint</Application>
  <PresentationFormat>Экран (4:3)</PresentationFormat>
  <Paragraphs>196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Ресурсный класс</vt:lpstr>
      <vt:lpstr>Команда ресурсного класса</vt:lpstr>
      <vt:lpstr>Презентация PowerPoint</vt:lpstr>
      <vt:lpstr>В устав ОО (п. 13. ст. 60 ФЗ № 273)</vt:lpstr>
      <vt:lpstr>Недельная образовательная нагрузка</vt:lpstr>
      <vt:lpstr>Презентация PowerPoint</vt:lpstr>
      <vt:lpstr>Презентация PowerPoint</vt:lpstr>
      <vt:lpstr>Ресурсный кабинет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89</cp:revision>
  <dcterms:created xsi:type="dcterms:W3CDTF">2013-08-18T05:10:05Z</dcterms:created>
  <dcterms:modified xsi:type="dcterms:W3CDTF">2018-04-20T03:56:16Z</dcterms:modified>
</cp:coreProperties>
</file>