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5" r:id="rId5"/>
    <p:sldId id="259" r:id="rId6"/>
    <p:sldId id="273" r:id="rId7"/>
    <p:sldId id="278" r:id="rId8"/>
    <p:sldId id="271" r:id="rId9"/>
    <p:sldId id="274" r:id="rId10"/>
    <p:sldId id="262" r:id="rId11"/>
    <p:sldId id="272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80F83"/>
    <a:srgbClr val="006400"/>
    <a:srgbClr val="660066"/>
    <a:srgbClr val="993CB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624" autoAdjust="0"/>
  </p:normalViewPr>
  <p:slideViewPr>
    <p:cSldViewPr>
      <p:cViewPr>
        <p:scale>
          <a:sx n="75" d="100"/>
          <a:sy n="75" d="100"/>
        </p:scale>
        <p:origin x="-2580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16" y="1837184"/>
            <a:ext cx="5665412" cy="1201315"/>
          </a:xfrm>
          <a:prstGeom prst="rect">
            <a:avLst/>
          </a:prstGeom>
          <a:ln>
            <a:solidFill>
              <a:srgbClr val="0064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971599" y="188640"/>
            <a:ext cx="73422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Государственное  профессиональное образовательное учреждение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«Профессиональный колледж города Новокузнецка»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1761"/>
            <a:ext cx="508569" cy="5139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1599" y="980728"/>
            <a:ext cx="7342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sz="1400" b="1" dirty="0" smtClean="0">
                <a:latin typeface="Century Gothic" panose="020B0502020202020204" pitchFamily="34" charset="0"/>
              </a:rPr>
              <a:t>Всероссийская научно-практическая конференция</a:t>
            </a:r>
          </a:p>
          <a:p>
            <a:pPr algn="ctr" hangingPunct="0"/>
            <a:r>
              <a:rPr lang="ru-RU" sz="1400" b="1" dirty="0" smtClean="0">
                <a:latin typeface="Century Gothic" panose="020B0502020202020204" pitchFamily="34" charset="0"/>
              </a:rPr>
              <a:t>Профессиональное самоопределение обучающихся и рынок труда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10017" y="1844824"/>
            <a:ext cx="5665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Сетевое взаимодействие образовательной организации и социальных партнеров как основа формирования профессионального самоопределения обучающихся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745" y="4322991"/>
            <a:ext cx="3333923" cy="1186858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287079" y="4340297"/>
            <a:ext cx="34613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1400" b="1" dirty="0">
                <a:latin typeface="Century Gothic" panose="020B0502020202020204" pitchFamily="34" charset="0"/>
              </a:rPr>
              <a:t>Автор-составитель:</a:t>
            </a:r>
          </a:p>
          <a:p>
            <a:r>
              <a:rPr lang="ru-RU" sz="1400" b="1" dirty="0">
                <a:latin typeface="Century Gothic" panose="020B0502020202020204" pitchFamily="34" charset="0"/>
              </a:rPr>
              <a:t>Сафонова Валентина </a:t>
            </a:r>
            <a:r>
              <a:rPr lang="ru-RU" sz="1400" b="1" dirty="0" smtClean="0">
                <a:latin typeface="Century Gothic" panose="020B0502020202020204" pitchFamily="34" charset="0"/>
              </a:rPr>
              <a:t>Григорьевна</a:t>
            </a:r>
          </a:p>
          <a:p>
            <a:r>
              <a:rPr lang="ru-RU" sz="1400" b="1" dirty="0">
                <a:latin typeface="Century Gothic" panose="020B0502020202020204" pitchFamily="34" charset="0"/>
              </a:rPr>
              <a:t>к</a:t>
            </a:r>
            <a:r>
              <a:rPr lang="ru-RU" sz="1400" b="1" dirty="0" smtClean="0">
                <a:latin typeface="Century Gothic" panose="020B0502020202020204" pitchFamily="34" charset="0"/>
              </a:rPr>
              <a:t>.п.н., заслуженный учитель РФ заместитель директора по научно-методической работе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8121" y="3234900"/>
            <a:ext cx="7265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sz="1400" b="1" dirty="0" smtClean="0">
                <a:latin typeface="Century Gothic" panose="020B0502020202020204" pitchFamily="34" charset="0"/>
              </a:rPr>
              <a:t>Секция 2: Диверсификация взаимодействия работодателей и образовательных организаций по обеспечению квалифицированными специалистами приоритетных направлений экономического развития региона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06" y="3865424"/>
            <a:ext cx="3306800" cy="248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628662" y="6258881"/>
            <a:ext cx="2028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Новокузнецк, </a:t>
            </a:r>
            <a:r>
              <a:rPr lang="ru-RU" sz="1400" b="1" dirty="0" smtClean="0">
                <a:latin typeface="Century Gothic" panose="020B0502020202020204" pitchFamily="34" charset="0"/>
              </a:rPr>
              <a:t>2016 </a:t>
            </a:r>
            <a:r>
              <a:rPr lang="ru-RU" sz="1400" b="1" dirty="0">
                <a:latin typeface="Century Gothic" panose="020B0502020202020204" pitchFamily="34" charset="0"/>
              </a:rPr>
              <a:t>г.</a:t>
            </a:r>
            <a:endParaRPr lang="ru-RU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13710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МАМЕ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32" y="3140968"/>
            <a:ext cx="4507541" cy="3380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65" y="341328"/>
            <a:ext cx="8208912" cy="7834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8565" y="40987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Соревнования чемпионата WORLDSKILLS RUSSIA по компетенции </a:t>
            </a:r>
            <a:endParaRPr lang="ru-RU" b="1" i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«Сетевое </a:t>
            </a:r>
            <a:r>
              <a:rPr lang="ru-RU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и системное </a:t>
            </a:r>
            <a:r>
              <a:rPr lang="ru-RU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администрирование»</a:t>
            </a:r>
            <a:endParaRPr lang="ru-RU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C:\Users\User\Desktop\МАМЕ\2016-09-23_15330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7" y="1340768"/>
            <a:ext cx="4864868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902119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0053" y="5805264"/>
            <a:ext cx="75965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Государственное образовательное учреждение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Среднего профессионального образования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Профессиональный колледж города Новокузнецка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5254" y="260648"/>
            <a:ext cx="7529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ВЫВОДЫ</a:t>
            </a:r>
            <a:endParaRPr lang="ru-RU" sz="24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980728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1600" b="1" dirty="0">
                <a:latin typeface="Century Gothic" panose="020B0502020202020204" pitchFamily="34" charset="0"/>
              </a:rPr>
              <a:t>упрощается доступ к информации о рынке труда</a:t>
            </a:r>
            <a:r>
              <a:rPr lang="ru-RU" sz="1600" b="1" dirty="0" smtClean="0">
                <a:latin typeface="Century Gothic" panose="020B0502020202020204" pitchFamily="34" charset="0"/>
              </a:rPr>
              <a:t>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1600" b="1" dirty="0">
              <a:latin typeface="Century Gothic" panose="020B0502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1600" b="1" dirty="0" smtClean="0">
                <a:latin typeface="Century Gothic" panose="020B0502020202020204" pitchFamily="34" charset="0"/>
              </a:rPr>
              <a:t>обеспечивается </a:t>
            </a:r>
            <a:r>
              <a:rPr lang="ru-RU" sz="1600" b="1" dirty="0">
                <a:latin typeface="Century Gothic" panose="020B0502020202020204" pitchFamily="34" charset="0"/>
              </a:rPr>
              <a:t>учет требований работодателей по содержанию подготовки специалистов (профессиональный профиль, квалификационные характеристики</a:t>
            </a:r>
            <a:r>
              <a:rPr lang="ru-RU" sz="1600" b="1" dirty="0" smtClean="0">
                <a:latin typeface="Century Gothic" panose="020B0502020202020204" pitchFamily="34" charset="0"/>
              </a:rPr>
              <a:t>);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1600" b="1" dirty="0">
              <a:latin typeface="Century Gothic" panose="020B0502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1600" b="1" dirty="0" smtClean="0">
                <a:latin typeface="Century Gothic" panose="020B0502020202020204" pitchFamily="34" charset="0"/>
              </a:rPr>
              <a:t>упрощается </a:t>
            </a:r>
            <a:r>
              <a:rPr lang="ru-RU" sz="1600" b="1" dirty="0">
                <a:latin typeface="Century Gothic" panose="020B0502020202020204" pitchFamily="34" charset="0"/>
              </a:rPr>
              <a:t>процедура корректировки старых и разработки новых учебных материалов и программ, отвечающих требованиям работодателей</a:t>
            </a:r>
            <a:r>
              <a:rPr lang="ru-RU" sz="1600" b="1" dirty="0" smtClean="0">
                <a:latin typeface="Century Gothic" panose="020B0502020202020204" pitchFamily="34" charset="0"/>
              </a:rPr>
              <a:t>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1600" b="1" dirty="0">
              <a:latin typeface="Century Gothic" panose="020B0502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1600" b="1" dirty="0" smtClean="0">
                <a:latin typeface="Century Gothic" panose="020B0502020202020204" pitchFamily="34" charset="0"/>
              </a:rPr>
              <a:t>открываются </a:t>
            </a:r>
            <a:r>
              <a:rPr lang="ru-RU" sz="1600" b="1" dirty="0">
                <a:latin typeface="Century Gothic" panose="020B0502020202020204" pitchFamily="34" charset="0"/>
              </a:rPr>
              <a:t>широкие возможности для организации практики обучающихся и краткосрочной стажировки преподавателей, ознакомления с новейшими типами оборудования и технологическими процессами</a:t>
            </a:r>
            <a:r>
              <a:rPr lang="ru-RU" sz="1600" b="1" dirty="0" smtClean="0">
                <a:latin typeface="Century Gothic" panose="020B0502020202020204" pitchFamily="34" charset="0"/>
              </a:rPr>
              <a:t>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1600" b="1" dirty="0">
              <a:latin typeface="Century Gothic" panose="020B0502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1600" b="1" dirty="0" smtClean="0">
                <a:latin typeface="Century Gothic" panose="020B0502020202020204" pitchFamily="34" charset="0"/>
              </a:rPr>
              <a:t>расширяются </a:t>
            </a:r>
            <a:r>
              <a:rPr lang="ru-RU" sz="1600" b="1" dirty="0">
                <a:latin typeface="Century Gothic" panose="020B0502020202020204" pitchFamily="34" charset="0"/>
              </a:rPr>
              <a:t>возможности трудоустройства выпускников</a:t>
            </a:r>
            <a:r>
              <a:rPr lang="ru-RU" sz="1600" b="1" dirty="0" smtClean="0">
                <a:latin typeface="Century Gothic" panose="020B0502020202020204" pitchFamily="34" charset="0"/>
              </a:rPr>
              <a:t>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1600" b="1" dirty="0">
              <a:latin typeface="Century Gothic" panose="020B0502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1600" b="1" dirty="0" smtClean="0">
                <a:latin typeface="Century Gothic" panose="020B0502020202020204" pitchFamily="34" charset="0"/>
              </a:rPr>
              <a:t>инициируются </a:t>
            </a:r>
            <a:r>
              <a:rPr lang="ru-RU" sz="1600" b="1" dirty="0">
                <a:latin typeface="Century Gothic" panose="020B0502020202020204" pitchFamily="34" charset="0"/>
              </a:rPr>
              <a:t>новые совместные коммерческие проекты, предназначенные для пополнения внебюджетных фондов образовательных учреждений, например, открытие курсов повышения квалификации работников предприятий и т.д.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51" y="200696"/>
            <a:ext cx="508569" cy="5139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90790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4322990"/>
            <a:ext cx="3458603" cy="126624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72490"/>
            <a:ext cx="8280920" cy="19080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3687" y="2564904"/>
            <a:ext cx="5690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СПАСИБО ЗА ВНИМАНИЕ!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1759"/>
            <a:ext cx="812424" cy="8209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79968" y="231759"/>
            <a:ext cx="7468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sz="1600" b="1" dirty="0" smtClean="0">
                <a:latin typeface="Century Gothic" panose="020B0502020202020204" pitchFamily="34" charset="0"/>
              </a:rPr>
              <a:t>СЕТЕВОЕ ВЗАИМОДЕЙСТВИЕ ОБРАЗОВАТЕЛЬНОЙ ОРГАНИЗАЦИИ И СОЦИАЛЬНЫХ ПАРТНЕРОВ КАК ОСНОВА ФОРМИРОВАНИЯ ПРОФЕССИОНАЛЬНОГО САМООПРЕДЕЛЕНИЯ ОБУЧАЮЩИХСЯ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5" y="4340297"/>
            <a:ext cx="34586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1400" b="1" dirty="0">
                <a:latin typeface="Century Gothic" panose="020B0502020202020204" pitchFamily="34" charset="0"/>
              </a:rPr>
              <a:t>Автор-составитель:</a:t>
            </a:r>
          </a:p>
          <a:p>
            <a:r>
              <a:rPr lang="ru-RU" sz="1400" b="1" dirty="0">
                <a:latin typeface="Century Gothic" panose="020B0502020202020204" pitchFamily="34" charset="0"/>
              </a:rPr>
              <a:t>Сафонова Валентина </a:t>
            </a:r>
            <a:r>
              <a:rPr lang="ru-RU" sz="1400" b="1" dirty="0" smtClean="0">
                <a:latin typeface="Century Gothic" panose="020B0502020202020204" pitchFamily="34" charset="0"/>
              </a:rPr>
              <a:t>Григорьевна</a:t>
            </a:r>
          </a:p>
          <a:p>
            <a:r>
              <a:rPr lang="ru-RU" sz="1400" b="1" dirty="0" smtClean="0">
                <a:latin typeface="Century Gothic" panose="020B0502020202020204" pitchFamily="34" charset="0"/>
              </a:rPr>
              <a:t>к.п.н., заслуженный учитель РФ </a:t>
            </a:r>
            <a:r>
              <a:rPr lang="ru-RU" sz="1400" b="1" dirty="0" smtClean="0">
                <a:latin typeface="Century Gothic" panose="020B0502020202020204" pitchFamily="34" charset="0"/>
              </a:rPr>
              <a:t>заместитель директора по </a:t>
            </a:r>
            <a:r>
              <a:rPr lang="ru-RU" sz="1400" b="1" smtClean="0">
                <a:latin typeface="Century Gothic" panose="020B0502020202020204" pitchFamily="34" charset="0"/>
              </a:rPr>
              <a:t>научно-методической работе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13762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5254" y="325343"/>
            <a:ext cx="75296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МОДЕЛЬ СЕТЕВОГО ВЗАИМОДЕЙСТВИЯ </a:t>
            </a:r>
            <a:r>
              <a:rPr lang="ru-RU" sz="1600" b="1" i="1" smtClean="0">
                <a:solidFill>
                  <a:schemeClr val="bg1"/>
                </a:solidFill>
                <a:latin typeface="Century Gothic" panose="020B0502020202020204" pitchFamily="34" charset="0"/>
              </a:rPr>
              <a:t>«КОЛЛЕДЖ-ПРЕДПРИЯТИЕ</a:t>
            </a:r>
            <a:r>
              <a:rPr lang="ru-RU" sz="16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»</a:t>
            </a:r>
            <a:endParaRPr lang="ru-RU" sz="16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798705" y="1340768"/>
            <a:ext cx="3245865" cy="2397796"/>
          </a:xfrm>
          <a:prstGeom prst="flowChartAlternateProcess">
            <a:avLst/>
          </a:prstGeom>
          <a:solidFill>
            <a:schemeClr val="bg1">
              <a:alpha val="43000"/>
            </a:schemeClr>
          </a:solidFill>
          <a:ln>
            <a:solidFill>
              <a:srgbClr val="0064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</a:rPr>
              <a:t>Государственное  профессиональное образовательное учреждение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</a:rPr>
              <a:t>«Профессиональный колледж города Новокузнецка»</a:t>
            </a: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5220072" y="1340768"/>
            <a:ext cx="3245865" cy="2397796"/>
          </a:xfrm>
          <a:prstGeom prst="flowChartAlternateProcess">
            <a:avLst/>
          </a:prstGeom>
          <a:solidFill>
            <a:schemeClr val="bg1">
              <a:alpha val="43000"/>
            </a:schemeClr>
          </a:solidFill>
          <a:ln>
            <a:solidFill>
              <a:srgbClr val="0064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/>
              </a:rPr>
              <a:t>ПРЕДПРИЯТИЕ</a:t>
            </a:r>
            <a:endParaRPr lang="ru-RU" b="1" dirty="0">
              <a:solidFill>
                <a:schemeClr val="tx1"/>
              </a:solidFill>
              <a:latin typeface="Century Gothic" panose="020B0502020202020204" pitchFamily="34" charset="0"/>
              <a:ea typeface="Calibri"/>
            </a:endParaRPr>
          </a:p>
        </p:txBody>
      </p:sp>
      <p:sp>
        <p:nvSpPr>
          <p:cNvPr id="2049" name="Стрелка вправо 2048"/>
          <p:cNvSpPr/>
          <p:nvPr/>
        </p:nvSpPr>
        <p:spPr>
          <a:xfrm rot="10800000">
            <a:off x="4132023" y="2576901"/>
            <a:ext cx="936104" cy="504056"/>
          </a:xfrm>
          <a:prstGeom prst="rightArrow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780F83"/>
                </a:solidFill>
              </a:ln>
              <a:solidFill>
                <a:srgbClr val="993CB6"/>
              </a:solidFill>
            </a:endParaRPr>
          </a:p>
        </p:txBody>
      </p:sp>
      <p:sp>
        <p:nvSpPr>
          <p:cNvPr id="41" name="Стрелка вправо 40"/>
          <p:cNvSpPr/>
          <p:nvPr/>
        </p:nvSpPr>
        <p:spPr>
          <a:xfrm>
            <a:off x="4162184" y="2035610"/>
            <a:ext cx="936104" cy="504056"/>
          </a:xfrm>
          <a:prstGeom prst="rightArrow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780F83"/>
                </a:solidFill>
              </a:ln>
              <a:solidFill>
                <a:srgbClr val="993CB6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16" y="4149080"/>
            <a:ext cx="2160240" cy="21829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80388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 animBg="1"/>
      <p:bldP spid="39" grpId="0" animBg="1"/>
      <p:bldP spid="2049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1802"/>
            <a:ext cx="8208912" cy="6989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2162" y="328933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ОБРАЗОВАТЕЛЬНАЯ ПРОГРАММА ПРОФЕССИИ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«МАШИНИСТ ЛОКОМОТИВА»</a:t>
            </a:r>
            <a:endParaRPr lang="ru-RU" sz="2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2" descr="C:\Users\User\Desktop\МАМЕ\для слайда 3. 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01" y="1434863"/>
            <a:ext cx="7999650" cy="4511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68063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65" y="341328"/>
            <a:ext cx="8208912" cy="7834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8565" y="40987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ВАРИАТИВНАЯ СОСТАВЛЯЮЩАЯ ОПОП ППКРС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«МАШИНИСТ ЛОКОМОТИВА»</a:t>
            </a:r>
            <a:endParaRPr lang="ru-RU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8982" y="1440343"/>
            <a:ext cx="8153028" cy="135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dirty="0" smtClean="0">
                <a:latin typeface="Century Gothic" panose="020B0502020202020204" pitchFamily="34" charset="0"/>
              </a:rPr>
              <a:t>ДИСЦИПЛИНЫ И МЕЖДИСЦИПЛИНАРНЫЕ КУРСЫ: </a:t>
            </a:r>
          </a:p>
          <a:p>
            <a:pPr marL="342900" indent="-34290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b="1" dirty="0">
                <a:latin typeface="Century Gothic" panose="020B0502020202020204" pitchFamily="34" charset="0"/>
              </a:rPr>
              <a:t>д</a:t>
            </a:r>
            <a:r>
              <a:rPr lang="ru-RU" b="1" dirty="0" smtClean="0">
                <a:latin typeface="Century Gothic" panose="020B0502020202020204" pitchFamily="34" charset="0"/>
              </a:rPr>
              <a:t>опуски </a:t>
            </a:r>
            <a:r>
              <a:rPr lang="ru-RU" b="1" dirty="0">
                <a:latin typeface="Century Gothic" panose="020B0502020202020204" pitchFamily="34" charset="0"/>
              </a:rPr>
              <a:t>и технические </a:t>
            </a:r>
            <a:r>
              <a:rPr lang="ru-RU" b="1" dirty="0" smtClean="0">
                <a:latin typeface="Century Gothic" panose="020B0502020202020204" pitchFamily="34" charset="0"/>
              </a:rPr>
              <a:t>измерения</a:t>
            </a:r>
            <a:endParaRPr lang="ru-RU" b="1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b="1" dirty="0">
                <a:latin typeface="Century Gothic" panose="020B0502020202020204" pitchFamily="34" charset="0"/>
              </a:rPr>
              <a:t>у</a:t>
            </a:r>
            <a:r>
              <a:rPr lang="ru-RU" b="1" dirty="0" smtClean="0">
                <a:latin typeface="Century Gothic" panose="020B0502020202020204" pitchFamily="34" charset="0"/>
              </a:rPr>
              <a:t>стройство </a:t>
            </a:r>
            <a:r>
              <a:rPr lang="ru-RU" b="1" dirty="0">
                <a:latin typeface="Century Gothic" panose="020B0502020202020204" pitchFamily="34" charset="0"/>
              </a:rPr>
              <a:t>и эксплуатация тормозного </a:t>
            </a:r>
            <a:r>
              <a:rPr lang="ru-RU" b="1" dirty="0" smtClean="0">
                <a:latin typeface="Century Gothic" panose="020B0502020202020204" pitchFamily="34" charset="0"/>
              </a:rPr>
              <a:t>оборудования </a:t>
            </a:r>
            <a:endParaRPr lang="ru-RU" b="1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b="1" dirty="0">
                <a:latin typeface="Century Gothic" panose="020B0502020202020204" pitchFamily="34" charset="0"/>
              </a:rPr>
              <a:t>п</a:t>
            </a:r>
            <a:r>
              <a:rPr lang="ru-RU" b="1" dirty="0" smtClean="0">
                <a:latin typeface="Century Gothic" panose="020B0502020202020204" pitchFamily="34" charset="0"/>
              </a:rPr>
              <a:t>равила </a:t>
            </a:r>
            <a:r>
              <a:rPr lang="ru-RU" b="1" dirty="0">
                <a:latin typeface="Century Gothic" panose="020B0502020202020204" pitchFamily="34" charset="0"/>
              </a:rPr>
              <a:t>технической эксплуатации и </a:t>
            </a:r>
            <a:r>
              <a:rPr lang="ru-RU" b="1" dirty="0" smtClean="0">
                <a:latin typeface="Century Gothic" panose="020B0502020202020204" pitchFamily="34" charset="0"/>
              </a:rPr>
              <a:t>инструкции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9990" y="1434233"/>
            <a:ext cx="8162020" cy="141870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7557" y="3269186"/>
            <a:ext cx="8153028" cy="103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b="1" dirty="0" smtClean="0">
                <a:latin typeface="Century Gothic" panose="020B0502020202020204" pitchFamily="34" charset="0"/>
              </a:rPr>
              <a:t>УЧЕБНАЯ ПРАКТИКА студентов </a:t>
            </a:r>
            <a:r>
              <a:rPr lang="ru-RU" b="1" dirty="0">
                <a:latin typeface="Century Gothic" panose="020B0502020202020204" pitchFamily="34" charset="0"/>
              </a:rPr>
              <a:t>осуществляется как в учебных мастерских, так и в локомотивном депо на оборудовании </a:t>
            </a:r>
            <a:r>
              <a:rPr lang="ru-RU" b="1" dirty="0" smtClean="0">
                <a:latin typeface="Century Gothic" panose="020B0502020202020204" pitchFamily="34" charset="0"/>
              </a:rPr>
              <a:t>предприятия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8565" y="3212976"/>
            <a:ext cx="8162020" cy="115212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94486" y="5025556"/>
            <a:ext cx="8153028" cy="695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b="1" dirty="0" smtClean="0">
                <a:latin typeface="Century Gothic" panose="020B0502020202020204" pitchFamily="34" charset="0"/>
              </a:rPr>
              <a:t>ПРОИЗВОДСТВЕННАЯ ПРАКТИКА студентов </a:t>
            </a:r>
            <a:r>
              <a:rPr lang="ru-RU" b="1" dirty="0">
                <a:latin typeface="Century Gothic" panose="020B0502020202020204" pitchFamily="34" charset="0"/>
              </a:rPr>
              <a:t>осуществляется </a:t>
            </a:r>
            <a:r>
              <a:rPr lang="ru-RU" b="1" dirty="0" smtClean="0">
                <a:latin typeface="Century Gothic" panose="020B0502020202020204" pitchFamily="34" charset="0"/>
              </a:rPr>
              <a:t>в </a:t>
            </a:r>
            <a:r>
              <a:rPr lang="ru-RU" b="1" dirty="0">
                <a:latin typeface="Century Gothic" panose="020B0502020202020204" pitchFamily="34" charset="0"/>
              </a:rPr>
              <a:t>локомотивном </a:t>
            </a:r>
            <a:r>
              <a:rPr lang="ru-RU" b="1" dirty="0" smtClean="0">
                <a:latin typeface="Century Gothic" panose="020B0502020202020204" pitchFamily="34" charset="0"/>
              </a:rPr>
              <a:t>депо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8982" y="4797152"/>
            <a:ext cx="8162020" cy="115212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765181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6" grpId="0"/>
      <p:bldP spid="17" grpId="0" animBg="1"/>
      <p:bldP spid="19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МАМЕ\для слайда 5. 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443"/>
          <a:stretch/>
        </p:blipFill>
        <p:spPr bwMode="auto">
          <a:xfrm>
            <a:off x="528688" y="3416289"/>
            <a:ext cx="4084172" cy="2892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МАМЕ\для слайда5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7" y="260647"/>
            <a:ext cx="7578901" cy="2911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МАМЕ\для слайда5-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01"/>
          <a:stretch/>
        </p:blipFill>
        <p:spPr bwMode="auto">
          <a:xfrm>
            <a:off x="4644007" y="3453976"/>
            <a:ext cx="4047303" cy="2817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141443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9074" y="260648"/>
            <a:ext cx="75296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СЕТЕВОЕ ВЗАИМОДЕЙСТВИЕ НА БАЗЕ РЕСУРСНОГО ЦЕНТРА</a:t>
            </a:r>
            <a:endParaRPr lang="ru-RU" sz="2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124978" y="2708920"/>
            <a:ext cx="2887182" cy="2060951"/>
          </a:xfrm>
          <a:prstGeom prst="flowChartAlternateProcess">
            <a:avLst/>
          </a:prstGeom>
          <a:solidFill>
            <a:srgbClr val="780F83">
              <a:alpha val="43000"/>
            </a:srgbClr>
          </a:solidFill>
          <a:ln>
            <a:solidFill>
              <a:srgbClr val="0064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</a:rPr>
              <a:t>РЕСУРСНЫЙ ЦЕНТР </a:t>
            </a:r>
            <a:endParaRPr lang="ru-RU" b="1" dirty="0" smtClean="0">
              <a:solidFill>
                <a:schemeClr val="tx1"/>
              </a:solidFill>
              <a:latin typeface="Century Gothic" panose="020B0502020202020204" pitchFamily="34" charset="0"/>
              <a:ea typeface="Calibri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/>
              </a:rPr>
              <a:t>по подготовке кадров для сферы информационных технологий </a:t>
            </a:r>
            <a:endParaRPr lang="ru-RU" b="1" dirty="0">
              <a:solidFill>
                <a:schemeClr val="tx1"/>
              </a:solidFill>
              <a:latin typeface="Century Gothic" panose="020B0502020202020204" pitchFamily="34" charset="0"/>
              <a:ea typeface="Calibri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341011" y="908720"/>
            <a:ext cx="2473796" cy="1030476"/>
          </a:xfrm>
          <a:prstGeom prst="flowChartAlternateProcess">
            <a:avLst/>
          </a:prstGeom>
          <a:solidFill>
            <a:schemeClr val="bg1">
              <a:alpha val="43000"/>
            </a:schemeClr>
          </a:solidFill>
          <a:ln>
            <a:solidFill>
              <a:srgbClr val="0064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/>
              </a:rPr>
              <a:t>Образовательная организация 1</a:t>
            </a:r>
            <a:endParaRPr lang="ru-RU" b="1" dirty="0">
              <a:solidFill>
                <a:schemeClr val="tx1"/>
              </a:solidFill>
              <a:latin typeface="Century Gothic" panose="020B0502020202020204" pitchFamily="34" charset="0"/>
              <a:ea typeface="Calibri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352203" y="2041232"/>
            <a:ext cx="507829" cy="595679"/>
            <a:chOff x="4325881" y="2041232"/>
            <a:chExt cx="507829" cy="595679"/>
          </a:xfrm>
        </p:grpSpPr>
        <p:sp>
          <p:nvSpPr>
            <p:cNvPr id="7" name="Стрелка вправо 6"/>
            <p:cNvSpPr/>
            <p:nvPr/>
          </p:nvSpPr>
          <p:spPr>
            <a:xfrm rot="16200000">
              <a:off x="4171221" y="2195892"/>
              <a:ext cx="561347" cy="252028"/>
            </a:xfrm>
            <a:prstGeom prst="rightArrow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780F83"/>
                  </a:solidFill>
                </a:ln>
                <a:solidFill>
                  <a:srgbClr val="993CB6"/>
                </a:solidFill>
              </a:endParaRPr>
            </a:p>
          </p:txBody>
        </p:sp>
        <p:sp>
          <p:nvSpPr>
            <p:cNvPr id="10" name="Стрелка вправо 9"/>
            <p:cNvSpPr/>
            <p:nvPr/>
          </p:nvSpPr>
          <p:spPr>
            <a:xfrm rot="5400000">
              <a:off x="4427022" y="2230224"/>
              <a:ext cx="561347" cy="252028"/>
            </a:xfrm>
            <a:prstGeom prst="rightArrow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780F83"/>
                  </a:solidFill>
                </a:ln>
                <a:solidFill>
                  <a:srgbClr val="993CB6"/>
                </a:solidFill>
              </a:endParaRPr>
            </a:p>
          </p:txBody>
        </p:sp>
      </p:grpSp>
      <p:sp>
        <p:nvSpPr>
          <p:cNvPr id="11" name="Блок-схема: альтернативный процесс 10"/>
          <p:cNvSpPr/>
          <p:nvPr/>
        </p:nvSpPr>
        <p:spPr>
          <a:xfrm>
            <a:off x="3398661" y="5566876"/>
            <a:ext cx="2473796" cy="1030476"/>
          </a:xfrm>
          <a:prstGeom prst="flowChartAlternateProcess">
            <a:avLst/>
          </a:prstGeom>
          <a:solidFill>
            <a:schemeClr val="bg1">
              <a:alpha val="43000"/>
            </a:schemeClr>
          </a:solidFill>
          <a:ln>
            <a:solidFill>
              <a:srgbClr val="0064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/>
              </a:rPr>
              <a:t>Образовательная организация 5</a:t>
            </a:r>
            <a:endParaRPr lang="ru-RU" b="1" dirty="0">
              <a:solidFill>
                <a:schemeClr val="tx1"/>
              </a:solidFill>
              <a:latin typeface="Century Gothic" panose="020B0502020202020204" pitchFamily="34" charset="0"/>
              <a:ea typeface="Calibri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6200000">
            <a:off x="4181179" y="5095828"/>
            <a:ext cx="561347" cy="252028"/>
          </a:xfrm>
          <a:prstGeom prst="rightArrow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780F83"/>
                </a:solidFill>
              </a:ln>
              <a:solidFill>
                <a:srgbClr val="993CB6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4436980" y="5110544"/>
            <a:ext cx="561347" cy="252028"/>
          </a:xfrm>
          <a:prstGeom prst="rightArrow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780F83"/>
                </a:solidFill>
              </a:ln>
              <a:solidFill>
                <a:srgbClr val="993CB6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6240609" y="1560326"/>
            <a:ext cx="2473796" cy="1030476"/>
          </a:xfrm>
          <a:prstGeom prst="flowChartAlternateProcess">
            <a:avLst/>
          </a:prstGeom>
          <a:solidFill>
            <a:schemeClr val="bg1">
              <a:alpha val="43000"/>
            </a:schemeClr>
          </a:solidFill>
          <a:ln>
            <a:solidFill>
              <a:srgbClr val="0064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/>
              </a:rPr>
              <a:t>Образовательная организация 3</a:t>
            </a:r>
            <a:endParaRPr lang="ru-RU" b="1" dirty="0">
              <a:solidFill>
                <a:schemeClr val="tx1"/>
              </a:solidFill>
              <a:latin typeface="Century Gothic" panose="020B0502020202020204" pitchFamily="34" charset="0"/>
              <a:ea typeface="Calibri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6230332" y="4558764"/>
            <a:ext cx="2473796" cy="1030476"/>
          </a:xfrm>
          <a:prstGeom prst="flowChartAlternateProcess">
            <a:avLst/>
          </a:prstGeom>
          <a:solidFill>
            <a:schemeClr val="bg1">
              <a:alpha val="43000"/>
            </a:schemeClr>
          </a:solidFill>
          <a:ln>
            <a:solidFill>
              <a:srgbClr val="0064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/>
              </a:rPr>
              <a:t>Образовательная организация 6</a:t>
            </a:r>
            <a:endParaRPr lang="ru-RU" b="1" dirty="0">
              <a:solidFill>
                <a:schemeClr val="tx1"/>
              </a:solidFill>
              <a:latin typeface="Century Gothic" panose="020B0502020202020204" pitchFamily="34" charset="0"/>
              <a:ea typeface="Calibri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501398" y="1606436"/>
            <a:ext cx="2473796" cy="1030476"/>
          </a:xfrm>
          <a:prstGeom prst="flowChartAlternateProcess">
            <a:avLst/>
          </a:prstGeom>
          <a:solidFill>
            <a:schemeClr val="bg1">
              <a:alpha val="43000"/>
            </a:schemeClr>
          </a:solidFill>
          <a:ln>
            <a:solidFill>
              <a:srgbClr val="0064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/>
              </a:rPr>
              <a:t>Образовательная организация 2</a:t>
            </a:r>
            <a:endParaRPr lang="ru-RU" b="1" dirty="0">
              <a:solidFill>
                <a:schemeClr val="tx1"/>
              </a:solidFill>
              <a:latin typeface="Century Gothic" panose="020B0502020202020204" pitchFamily="34" charset="0"/>
              <a:ea typeface="Calibri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510707" y="4550916"/>
            <a:ext cx="2473796" cy="1030476"/>
          </a:xfrm>
          <a:prstGeom prst="flowChartAlternateProcess">
            <a:avLst/>
          </a:prstGeom>
          <a:solidFill>
            <a:schemeClr val="bg1">
              <a:alpha val="43000"/>
            </a:schemeClr>
          </a:solidFill>
          <a:ln>
            <a:solidFill>
              <a:srgbClr val="0064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/>
              </a:rPr>
              <a:t>Образовательная организация 4</a:t>
            </a:r>
            <a:endParaRPr lang="ru-RU" b="1" dirty="0">
              <a:solidFill>
                <a:schemeClr val="tx1"/>
              </a:solidFill>
              <a:latin typeface="Century Gothic" panose="020B0502020202020204" pitchFamily="34" charset="0"/>
              <a:ea typeface="Calibri"/>
            </a:endParaRPr>
          </a:p>
        </p:txBody>
      </p:sp>
      <p:grpSp>
        <p:nvGrpSpPr>
          <p:cNvPr id="18" name="Группа 17"/>
          <p:cNvGrpSpPr/>
          <p:nvPr/>
        </p:nvGrpSpPr>
        <p:grpSpPr>
          <a:xfrm rot="19208276">
            <a:off x="2485265" y="2684327"/>
            <a:ext cx="507829" cy="595679"/>
            <a:chOff x="4325881" y="2041232"/>
            <a:chExt cx="507829" cy="595679"/>
          </a:xfrm>
        </p:grpSpPr>
        <p:sp>
          <p:nvSpPr>
            <p:cNvPr id="19" name="Стрелка вправо 18"/>
            <p:cNvSpPr/>
            <p:nvPr/>
          </p:nvSpPr>
          <p:spPr>
            <a:xfrm rot="16200000">
              <a:off x="4171221" y="2195892"/>
              <a:ext cx="561347" cy="252028"/>
            </a:xfrm>
            <a:prstGeom prst="rightArrow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780F83"/>
                  </a:solidFill>
                </a:ln>
                <a:solidFill>
                  <a:srgbClr val="993CB6"/>
                </a:solidFill>
              </a:endParaRPr>
            </a:p>
          </p:txBody>
        </p:sp>
        <p:sp>
          <p:nvSpPr>
            <p:cNvPr id="20" name="Стрелка вправо 19"/>
            <p:cNvSpPr/>
            <p:nvPr/>
          </p:nvSpPr>
          <p:spPr>
            <a:xfrm rot="5400000">
              <a:off x="4427022" y="2230224"/>
              <a:ext cx="561347" cy="252028"/>
            </a:xfrm>
            <a:prstGeom prst="rightArrow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780F83"/>
                  </a:solidFill>
                </a:ln>
                <a:solidFill>
                  <a:srgbClr val="993CB6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 rot="2717442">
            <a:off x="6148547" y="2659352"/>
            <a:ext cx="507829" cy="595679"/>
            <a:chOff x="4325881" y="2041232"/>
            <a:chExt cx="507829" cy="595679"/>
          </a:xfrm>
        </p:grpSpPr>
        <p:sp>
          <p:nvSpPr>
            <p:cNvPr id="22" name="Стрелка вправо 21"/>
            <p:cNvSpPr/>
            <p:nvPr/>
          </p:nvSpPr>
          <p:spPr>
            <a:xfrm rot="16200000">
              <a:off x="4171221" y="2195892"/>
              <a:ext cx="561347" cy="252028"/>
            </a:xfrm>
            <a:prstGeom prst="rightArrow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780F83"/>
                  </a:solidFill>
                </a:ln>
                <a:solidFill>
                  <a:srgbClr val="993CB6"/>
                </a:solidFill>
              </a:endParaRPr>
            </a:p>
          </p:txBody>
        </p:sp>
        <p:sp>
          <p:nvSpPr>
            <p:cNvPr id="23" name="Стрелка вправо 22"/>
            <p:cNvSpPr/>
            <p:nvPr/>
          </p:nvSpPr>
          <p:spPr>
            <a:xfrm rot="5400000">
              <a:off x="4427022" y="2230224"/>
              <a:ext cx="561347" cy="252028"/>
            </a:xfrm>
            <a:prstGeom prst="rightArrow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780F83"/>
                  </a:solidFill>
                </a:ln>
                <a:solidFill>
                  <a:srgbClr val="993CB6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 rot="19208276">
            <a:off x="6144045" y="3894753"/>
            <a:ext cx="507829" cy="595679"/>
            <a:chOff x="4325881" y="2041232"/>
            <a:chExt cx="507829" cy="595679"/>
          </a:xfrm>
        </p:grpSpPr>
        <p:sp>
          <p:nvSpPr>
            <p:cNvPr id="25" name="Стрелка вправо 24"/>
            <p:cNvSpPr/>
            <p:nvPr/>
          </p:nvSpPr>
          <p:spPr>
            <a:xfrm rot="16200000">
              <a:off x="4171221" y="2195892"/>
              <a:ext cx="561347" cy="252028"/>
            </a:xfrm>
            <a:prstGeom prst="rightArrow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780F83"/>
                  </a:solidFill>
                </a:ln>
                <a:solidFill>
                  <a:srgbClr val="993CB6"/>
                </a:solidFill>
              </a:endParaRPr>
            </a:p>
          </p:txBody>
        </p:sp>
        <p:sp>
          <p:nvSpPr>
            <p:cNvPr id="26" name="Стрелка вправо 25"/>
            <p:cNvSpPr/>
            <p:nvPr/>
          </p:nvSpPr>
          <p:spPr>
            <a:xfrm rot="5400000">
              <a:off x="4427022" y="2230224"/>
              <a:ext cx="561347" cy="252028"/>
            </a:xfrm>
            <a:prstGeom prst="rightArrow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780F83"/>
                  </a:solidFill>
                </a:ln>
                <a:solidFill>
                  <a:srgbClr val="993CB6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 rot="2800386">
            <a:off x="2490353" y="3858733"/>
            <a:ext cx="507829" cy="595679"/>
            <a:chOff x="4325881" y="2041232"/>
            <a:chExt cx="507829" cy="595679"/>
          </a:xfrm>
        </p:grpSpPr>
        <p:sp>
          <p:nvSpPr>
            <p:cNvPr id="28" name="Стрелка вправо 27"/>
            <p:cNvSpPr/>
            <p:nvPr/>
          </p:nvSpPr>
          <p:spPr>
            <a:xfrm rot="16200000">
              <a:off x="4171221" y="2195892"/>
              <a:ext cx="561347" cy="252028"/>
            </a:xfrm>
            <a:prstGeom prst="rightArrow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780F83"/>
                  </a:solidFill>
                </a:ln>
                <a:solidFill>
                  <a:srgbClr val="993CB6"/>
                </a:solidFill>
              </a:endParaRPr>
            </a:p>
          </p:txBody>
        </p:sp>
        <p:sp>
          <p:nvSpPr>
            <p:cNvPr id="29" name="Стрелка вправо 28"/>
            <p:cNvSpPr/>
            <p:nvPr/>
          </p:nvSpPr>
          <p:spPr>
            <a:xfrm rot="5400000">
              <a:off x="4427022" y="2230224"/>
              <a:ext cx="561347" cy="252028"/>
            </a:xfrm>
            <a:prstGeom prst="rightArrow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780F83"/>
                  </a:solidFill>
                </a:ln>
                <a:solidFill>
                  <a:srgbClr val="993CB6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518453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0053" y="5805264"/>
            <a:ext cx="75965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Государственное образовательное учреждение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Среднего профессионального образования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Профессиональный колледж города Новокузнецка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9074" y="209183"/>
            <a:ext cx="75296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РЕСУРСНЫЙ ЦЕНТР ПО ПОДГОТОВКЕ КАДРОВ </a:t>
            </a:r>
          </a:p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ДЛЯ СФЕРЫ ИНФОРМАЦИОННЫХ ТЕХНОЛОГИЙ</a:t>
            </a:r>
            <a:endParaRPr lang="ru-RU" sz="16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 descr="C:\Users\User\Desktop\МАМЕ\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3978"/>
          <a:stretch/>
        </p:blipFill>
        <p:spPr bwMode="auto">
          <a:xfrm>
            <a:off x="3156569" y="1757350"/>
            <a:ext cx="2723499" cy="3631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МАМЕ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904" y="1721346"/>
            <a:ext cx="2646294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МАМЕ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757350"/>
            <a:ext cx="2592287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39547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0053" y="5805264"/>
            <a:ext cx="75965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Государственное образовательное учреждение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Среднего профессионального образования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Профессиональный колледж города Новокузнецка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5254" y="325343"/>
            <a:ext cx="75296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ОРГАНИЗАЦИОННО-УПРАВЛЕНЧЕСКАЯ СТРУКТУРА РЕСУРСНОГО ЦЕНТРА</a:t>
            </a:r>
            <a:endParaRPr lang="ru-RU" sz="16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72" name="Picture 2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031" t="19167" r="43985" b="27778"/>
          <a:stretch/>
        </p:blipFill>
        <p:spPr bwMode="auto">
          <a:xfrm>
            <a:off x="467544" y="773415"/>
            <a:ext cx="8265063" cy="56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245081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1802"/>
            <a:ext cx="8208912" cy="6989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1802"/>
            <a:ext cx="8208912" cy="4328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2162" y="328933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СТУДЕНТЫ КОЛЛЕДЖА </a:t>
            </a:r>
            <a:r>
              <a:rPr lang="ru-RU" sz="2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– </a:t>
            </a:r>
            <a:r>
              <a:rPr lang="ru-RU" sz="2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УЧАСТНИКИ ЧЕМПИОНАТА 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WORLDSKILLS RUSSIA</a:t>
            </a:r>
            <a:endParaRPr lang="ru-RU" sz="2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C:\Users\User\Desktop\МАМЕ\WSR2015W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34" y="1268760"/>
            <a:ext cx="8159096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21386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364</Words>
  <Application>Microsoft Office PowerPoint</Application>
  <PresentationFormat>Экран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Yanatu</dc:creator>
  <cp:lastModifiedBy>Валентина Григорьвна</cp:lastModifiedBy>
  <cp:revision>44</cp:revision>
  <dcterms:created xsi:type="dcterms:W3CDTF">2015-02-22T05:51:10Z</dcterms:created>
  <dcterms:modified xsi:type="dcterms:W3CDTF">2016-09-27T05:04:50Z</dcterms:modified>
</cp:coreProperties>
</file>